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61" r:id="rId6"/>
    <p:sldId id="259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F618"/>
    <a:srgbClr val="00CC00"/>
    <a:srgbClr val="FFFF66"/>
    <a:srgbClr val="03BF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822" y="-90"/>
      </p:cViewPr>
      <p:guideLst>
        <p:guide orient="horz" pos="577"/>
        <p:guide pos="151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F7C3D-93DF-482E-8264-90C2A383E7C6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1BCF2-7CC1-40EE-A1F3-9A73B97F57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028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F7C3D-93DF-482E-8264-90C2A383E7C6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1BCF2-7CC1-40EE-A1F3-9A73B97F57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6152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F7C3D-93DF-482E-8264-90C2A383E7C6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1BCF2-7CC1-40EE-A1F3-9A73B97F57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943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F7C3D-93DF-482E-8264-90C2A383E7C6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1BCF2-7CC1-40EE-A1F3-9A73B97F57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457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F7C3D-93DF-482E-8264-90C2A383E7C6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1BCF2-7CC1-40EE-A1F3-9A73B97F57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3451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F7C3D-93DF-482E-8264-90C2A383E7C6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1BCF2-7CC1-40EE-A1F3-9A73B97F57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6859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F7C3D-93DF-482E-8264-90C2A383E7C6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1BCF2-7CC1-40EE-A1F3-9A73B97F57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830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F7C3D-93DF-482E-8264-90C2A383E7C6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1BCF2-7CC1-40EE-A1F3-9A73B97F57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9746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F7C3D-93DF-482E-8264-90C2A383E7C6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1BCF2-7CC1-40EE-A1F3-9A73B97F57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5979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F7C3D-93DF-482E-8264-90C2A383E7C6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1BCF2-7CC1-40EE-A1F3-9A73B97F57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1461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F7C3D-93DF-482E-8264-90C2A383E7C6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1BCF2-7CC1-40EE-A1F3-9A73B97F57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5534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DF7C3D-93DF-482E-8264-90C2A383E7C6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B1BCF2-7CC1-40EE-A1F3-9A73B97F57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8517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gif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18" Type="http://schemas.openxmlformats.org/officeDocument/2006/relationships/image" Target="../media/image31.png"/><Relationship Id="rId3" Type="http://schemas.openxmlformats.org/officeDocument/2006/relationships/image" Target="../media/image16.png"/><Relationship Id="rId21" Type="http://schemas.openxmlformats.org/officeDocument/2006/relationships/image" Target="../media/image34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" Type="http://schemas.openxmlformats.org/officeDocument/2006/relationships/image" Target="../media/image15.png"/><Relationship Id="rId16" Type="http://schemas.openxmlformats.org/officeDocument/2006/relationships/image" Target="../media/image29.png"/><Relationship Id="rId20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5" Type="http://schemas.openxmlformats.org/officeDocument/2006/relationships/image" Target="../media/image28.png"/><Relationship Id="rId10" Type="http://schemas.openxmlformats.org/officeDocument/2006/relationships/image" Target="../media/image23.png"/><Relationship Id="rId19" Type="http://schemas.openxmlformats.org/officeDocument/2006/relationships/image" Target="../media/image32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Relationship Id="rId22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gif"/><Relationship Id="rId3" Type="http://schemas.openxmlformats.org/officeDocument/2006/relationships/image" Target="../media/image360.png"/><Relationship Id="rId7" Type="http://schemas.openxmlformats.org/officeDocument/2006/relationships/image" Target="../media/image40.png"/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openxmlformats.org/officeDocument/2006/relationships/image" Target="../media/image4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microsoft.com/office/2007/relationships/hdphoto" Target="../media/hdphoto5.wdp"/><Relationship Id="rId4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5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10" Type="http://schemas.openxmlformats.org/officeDocument/2006/relationships/image" Target="../media/image60.png"/><Relationship Id="rId4" Type="http://schemas.openxmlformats.org/officeDocument/2006/relationships/image" Target="../media/image55.png"/><Relationship Id="rId9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12" Type="http://schemas.openxmlformats.org/officeDocument/2006/relationships/image" Target="../media/image7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Relationship Id="rId14" Type="http://schemas.openxmlformats.org/officeDocument/2006/relationships/image" Target="../media/image7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3742" y="195486"/>
            <a:ext cx="7144520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5000" b="1" dirty="0" smtClean="0">
                <a:solidFill>
                  <a:schemeClr val="tx2"/>
                </a:solidFill>
              </a:rPr>
              <a:t>Равномерное движение </a:t>
            </a:r>
          </a:p>
          <a:p>
            <a:pPr algn="ctr"/>
            <a:r>
              <a:rPr lang="ru-RU" sz="5000" b="1" dirty="0" smtClean="0">
                <a:solidFill>
                  <a:schemeClr val="tx2"/>
                </a:solidFill>
              </a:rPr>
              <a:t>МТ по </a:t>
            </a:r>
            <a:r>
              <a:rPr lang="ru-RU" sz="5000" b="1" dirty="0" smtClean="0">
                <a:solidFill>
                  <a:schemeClr val="tx2"/>
                </a:solidFill>
              </a:rPr>
              <a:t>окружности</a:t>
            </a:r>
            <a:endParaRPr lang="ru-RU" sz="5000" b="1" dirty="0">
              <a:solidFill>
                <a:schemeClr val="tx2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1779662"/>
            <a:ext cx="3960440" cy="29759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364088" y="2571750"/>
            <a:ext cx="352839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>
                <a:solidFill>
                  <a:schemeClr val="tx2"/>
                </a:solidFill>
              </a:rPr>
              <a:t>У </a:t>
            </a:r>
            <a:r>
              <a:rPr lang="ru-RU" sz="2000" i="1" dirty="0">
                <a:solidFill>
                  <a:schemeClr val="tx2"/>
                </a:solidFill>
              </a:rPr>
              <a:t>лукоморья дуб зеленый;</a:t>
            </a:r>
            <a:endParaRPr lang="ru-RU" sz="2000" dirty="0">
              <a:solidFill>
                <a:schemeClr val="tx2"/>
              </a:solidFill>
            </a:endParaRPr>
          </a:p>
          <a:p>
            <a:r>
              <a:rPr lang="ru-RU" sz="2000" i="1" dirty="0" smtClean="0">
                <a:solidFill>
                  <a:schemeClr val="tx2"/>
                </a:solidFill>
              </a:rPr>
              <a:t>Златая </a:t>
            </a:r>
            <a:r>
              <a:rPr lang="ru-RU" sz="2000" i="1" dirty="0">
                <a:solidFill>
                  <a:schemeClr val="tx2"/>
                </a:solidFill>
              </a:rPr>
              <a:t>цепь на дубе том:</a:t>
            </a:r>
            <a:endParaRPr lang="ru-RU" sz="2000" dirty="0">
              <a:solidFill>
                <a:schemeClr val="tx2"/>
              </a:solidFill>
            </a:endParaRPr>
          </a:p>
          <a:p>
            <a:r>
              <a:rPr lang="ru-RU" sz="2000" i="1" dirty="0">
                <a:solidFill>
                  <a:schemeClr val="tx2"/>
                </a:solidFill>
              </a:rPr>
              <a:t>И днем и ночью кот ученый</a:t>
            </a:r>
            <a:endParaRPr lang="ru-RU" sz="2000" dirty="0">
              <a:solidFill>
                <a:schemeClr val="tx2"/>
              </a:solidFill>
            </a:endParaRPr>
          </a:p>
          <a:p>
            <a:r>
              <a:rPr lang="ru-RU" sz="2000" i="1" dirty="0">
                <a:solidFill>
                  <a:schemeClr val="tx2"/>
                </a:solidFill>
              </a:rPr>
              <a:t>Все ходит по цепи кругом...</a:t>
            </a:r>
            <a:endParaRPr lang="ru-RU" sz="2000" dirty="0">
              <a:solidFill>
                <a:schemeClr val="tx2"/>
              </a:solidFill>
            </a:endParaRPr>
          </a:p>
          <a:p>
            <a:pPr algn="r"/>
            <a:r>
              <a:rPr lang="ru-RU" sz="2000" dirty="0">
                <a:solidFill>
                  <a:schemeClr val="tx2"/>
                </a:solidFill>
              </a:rPr>
              <a:t>А. С. Пушкин  </a:t>
            </a:r>
          </a:p>
        </p:txBody>
      </p:sp>
    </p:spTree>
    <p:extLst>
      <p:ext uri="{BB962C8B-B14F-4D97-AF65-F5344CB8AC3E}">
        <p14:creationId xmlns:p14="http://schemas.microsoft.com/office/powerpoint/2010/main" val="734495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6782" y="1122401"/>
            <a:ext cx="347922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 smtClean="0">
                <a:latin typeface="+mj-lt"/>
              </a:rPr>
              <a:t>Может быть криволинейным</a:t>
            </a:r>
          </a:p>
          <a:p>
            <a:pPr algn="ctr"/>
            <a:r>
              <a:rPr lang="ru-RU" dirty="0" smtClean="0">
                <a:latin typeface="+mj-lt"/>
              </a:rPr>
              <a:t>(траектория – кривая линия)</a:t>
            </a:r>
            <a:endParaRPr lang="ru-RU" dirty="0">
              <a:latin typeface="+mj-lt"/>
            </a:endParaRPr>
          </a:p>
        </p:txBody>
      </p:sp>
      <p:sp>
        <p:nvSpPr>
          <p:cNvPr id="5" name="Скругленная прямоугольная выноска 4"/>
          <p:cNvSpPr/>
          <p:nvPr/>
        </p:nvSpPr>
        <p:spPr>
          <a:xfrm>
            <a:off x="4824882" y="1059582"/>
            <a:ext cx="4000528" cy="789135"/>
          </a:xfrm>
          <a:prstGeom prst="wedgeRoundRectCallout">
            <a:avLst>
              <a:gd name="adj1" fmla="val -56525"/>
              <a:gd name="adj2" fmla="val -76247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075773" y="1115595"/>
            <a:ext cx="353051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 smtClean="0">
                <a:latin typeface="+mj-lt"/>
              </a:rPr>
              <a:t>Может быть прямолинейным</a:t>
            </a:r>
          </a:p>
          <a:p>
            <a:pPr algn="ctr"/>
            <a:r>
              <a:rPr lang="ru-RU" dirty="0" smtClean="0">
                <a:latin typeface="+mj-lt"/>
              </a:rPr>
              <a:t>( траектория – прямая линия)</a:t>
            </a:r>
            <a:endParaRPr lang="ru-RU" dirty="0">
              <a:latin typeface="+mj-lt"/>
            </a:endParaRPr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 flipH="1">
            <a:off x="265331" y="1069281"/>
            <a:ext cx="4000528" cy="812446"/>
          </a:xfrm>
          <a:prstGeom prst="wedgeRoundRectCallout">
            <a:avLst>
              <a:gd name="adj1" fmla="val -57211"/>
              <a:gd name="adj2" fmla="val -76455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625818" y="2371553"/>
            <a:ext cx="2520280" cy="2360437"/>
          </a:xfrm>
          <a:prstGeom prst="ellipse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/>
          <p:cNvCxnSpPr>
            <a:stCxn id="14" idx="0"/>
          </p:cNvCxnSpPr>
          <p:nvPr/>
        </p:nvCxnSpPr>
        <p:spPr>
          <a:xfrm>
            <a:off x="3854023" y="3131283"/>
            <a:ext cx="4656344" cy="1191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вал 9"/>
          <p:cNvSpPr/>
          <p:nvPr/>
        </p:nvSpPr>
        <p:spPr>
          <a:xfrm>
            <a:off x="8169632" y="2588291"/>
            <a:ext cx="500066" cy="49707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Левая фигурная скобка 10"/>
          <p:cNvSpPr/>
          <p:nvPr/>
        </p:nvSpPr>
        <p:spPr>
          <a:xfrm rot="16200000">
            <a:off x="7938863" y="2774093"/>
            <a:ext cx="214314" cy="928694"/>
          </a:xfrm>
          <a:prstGeom prst="leftBrac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Левая фигурная скобка 11"/>
          <p:cNvSpPr/>
          <p:nvPr/>
        </p:nvSpPr>
        <p:spPr>
          <a:xfrm rot="16200000">
            <a:off x="6081475" y="2774093"/>
            <a:ext cx="214314" cy="928694"/>
          </a:xfrm>
          <a:prstGeom prst="leftBrac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Левая фигурная скобка 12"/>
          <p:cNvSpPr/>
          <p:nvPr/>
        </p:nvSpPr>
        <p:spPr>
          <a:xfrm rot="16200000">
            <a:off x="5152781" y="2775284"/>
            <a:ext cx="214314" cy="928694"/>
          </a:xfrm>
          <a:prstGeom prst="leftBrac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Левая фигурная скобка 13"/>
          <p:cNvSpPr/>
          <p:nvPr/>
        </p:nvSpPr>
        <p:spPr>
          <a:xfrm rot="16200000">
            <a:off x="4211213" y="2774093"/>
            <a:ext cx="214314" cy="928694"/>
          </a:xfrm>
          <a:prstGeom prst="leftBrac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7867425" y="3292019"/>
            <a:ext cx="39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1с</a:t>
            </a:r>
            <a:endParaRPr lang="ru-RU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938731" y="3292019"/>
            <a:ext cx="39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1с</a:t>
            </a:r>
            <a:endParaRPr lang="ru-RU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4110803" y="3292019"/>
            <a:ext cx="39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1с</a:t>
            </a:r>
            <a:endParaRPr lang="ru-RU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6010037" y="3292019"/>
            <a:ext cx="39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1с</a:t>
            </a:r>
            <a:endParaRPr lang="ru-RU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5060680" y="3292019"/>
            <a:ext cx="39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1с</a:t>
            </a:r>
            <a:endParaRPr lang="ru-RU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2449399" y="2759092"/>
            <a:ext cx="39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1с</a:t>
            </a:r>
            <a:endParaRPr lang="ru-RU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2573073" y="3733354"/>
            <a:ext cx="39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1с</a:t>
            </a:r>
            <a:endParaRPr lang="ru-RU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1685643" y="4264384"/>
            <a:ext cx="39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1с</a:t>
            </a:r>
            <a:endParaRPr lang="ru-RU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768617" y="3733354"/>
            <a:ext cx="39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1с</a:t>
            </a:r>
            <a:endParaRPr lang="ru-RU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861805" y="2761951"/>
            <a:ext cx="39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1с</a:t>
            </a:r>
            <a:endParaRPr lang="ru-RU" b="1" dirty="0"/>
          </a:p>
        </p:txBody>
      </p:sp>
      <p:sp>
        <p:nvSpPr>
          <p:cNvPr id="25" name="Овал 24"/>
          <p:cNvSpPr/>
          <p:nvPr/>
        </p:nvSpPr>
        <p:spPr>
          <a:xfrm>
            <a:off x="1634543" y="2197816"/>
            <a:ext cx="500066" cy="494719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Левая фигурная скобка 25"/>
          <p:cNvSpPr/>
          <p:nvPr/>
        </p:nvSpPr>
        <p:spPr>
          <a:xfrm rot="16200000">
            <a:off x="7010169" y="2774093"/>
            <a:ext cx="214314" cy="928694"/>
          </a:xfrm>
          <a:prstGeom prst="leftBrac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бъект 2"/>
          <p:cNvSpPr txBox="1">
            <a:spLocks/>
          </p:cNvSpPr>
          <p:nvPr/>
        </p:nvSpPr>
        <p:spPr>
          <a:xfrm>
            <a:off x="2202904" y="195486"/>
            <a:ext cx="4735827" cy="56050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 smtClean="0">
                <a:solidFill>
                  <a:srgbClr val="C00000"/>
                </a:solidFill>
              </a:rPr>
              <a:t>Механическое движение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296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35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-0.50208 -0.00433 " pathEditMode="relative" rAng="0" ptsTypes="AA">
                                      <p:cBhvr>
                                        <p:cTn id="25" dur="6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104" y="-216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1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0.01729 C 0.07569 -0.01729 0.13784 0.08518 0.13784 0.21265 C 0.13784 0.34043 0.07569 0.44475 3.61111E-6 0.44475 C -0.07657 0.44475 -0.13785 0.34043 -0.13785 0.21265 C -0.13785 0.08518 -0.07657 -0.01729 3.61111E-6 -0.01729 Z " pathEditMode="relative" rAng="0" ptsTypes="fffff">
                                      <p:cBhvr>
                                        <p:cTn id="70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086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7" grpId="0" animBg="1"/>
      <p:bldP spid="8" grpId="0" animBg="1"/>
      <p:bldP spid="10" grpId="0" animBg="1"/>
      <p:bldP spid="10" grpId="1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 animBg="1"/>
      <p:bldP spid="25" grpId="1" animBg="1"/>
      <p:bldP spid="26" grpId="0" animBg="1"/>
      <p:bldP spid="2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Группа 22"/>
          <p:cNvGrpSpPr/>
          <p:nvPr/>
        </p:nvGrpSpPr>
        <p:grpSpPr>
          <a:xfrm>
            <a:off x="1085995" y="1635082"/>
            <a:ext cx="6951622" cy="292292"/>
            <a:chOff x="928662" y="4786322"/>
            <a:chExt cx="6500858" cy="142082"/>
          </a:xfrm>
        </p:grpSpPr>
        <p:cxnSp>
          <p:nvCxnSpPr>
            <p:cNvPr id="24" name="Прямая со стрелкой 23"/>
            <p:cNvCxnSpPr/>
            <p:nvPr/>
          </p:nvCxnSpPr>
          <p:spPr>
            <a:xfrm>
              <a:off x="928662" y="4857760"/>
              <a:ext cx="6500858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 rot="5400000">
              <a:off x="858018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 rot="5400000">
              <a:off x="164383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 rot="5400000">
              <a:off x="235821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 rot="5400000">
              <a:off x="307259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 rot="5400000">
              <a:off x="378697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rot="5400000">
              <a:off x="450135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rot="5400000">
              <a:off x="521573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 rot="5400000">
              <a:off x="593011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 rot="5400000">
              <a:off x="664449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/>
          <p:cNvSpPr txBox="1"/>
          <p:nvPr/>
        </p:nvSpPr>
        <p:spPr>
          <a:xfrm>
            <a:off x="7946652" y="1738363"/>
            <a:ext cx="4059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/>
              <a:t>х</a:t>
            </a:r>
            <a:endParaRPr lang="ru-RU" sz="2000" i="1" dirty="0"/>
          </a:p>
        </p:txBody>
      </p:sp>
      <p:cxnSp>
        <p:nvCxnSpPr>
          <p:cNvPr id="36" name="Прямая со стрелкой 35"/>
          <p:cNvCxnSpPr/>
          <p:nvPr/>
        </p:nvCxnSpPr>
        <p:spPr>
          <a:xfrm flipV="1">
            <a:off x="2399833" y="1077810"/>
            <a:ext cx="948961" cy="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250949" y="708478"/>
                <a:ext cx="4760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0949" y="708478"/>
                <a:ext cx="476077" cy="369332"/>
              </a:xfrm>
              <a:prstGeom prst="rect">
                <a:avLst/>
              </a:prstGeom>
              <a:blipFill rotWithShape="1">
                <a:blip r:embed="rId2"/>
                <a:stretch>
                  <a:fillRect t="-22951" r="-3205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/>
          <p:cNvSpPr txBox="1"/>
          <p:nvPr/>
        </p:nvSpPr>
        <p:spPr>
          <a:xfrm>
            <a:off x="1086845" y="1825701"/>
            <a:ext cx="3790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0</a:t>
            </a:r>
            <a:endParaRPr lang="ru-RU" sz="2000" dirty="0"/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 flipH="1">
            <a:off x="1927150" y="1781227"/>
            <a:ext cx="137" cy="770771"/>
          </a:xfrm>
          <a:prstGeom prst="line">
            <a:avLst/>
          </a:prstGeom>
          <a:ln>
            <a:solidFill>
              <a:schemeClr val="tx2"/>
            </a:solidFill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flipH="1">
            <a:off x="6511403" y="1789660"/>
            <a:ext cx="141" cy="762338"/>
          </a:xfrm>
          <a:prstGeom prst="line">
            <a:avLst/>
          </a:prstGeom>
          <a:ln>
            <a:solidFill>
              <a:schemeClr val="tx2"/>
            </a:solidFill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>
            <a:off x="1927287" y="2379699"/>
            <a:ext cx="4584257" cy="0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3893056" y="2011762"/>
                <a:ext cx="63327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𝑠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3056" y="2011762"/>
                <a:ext cx="633273" cy="400110"/>
              </a:xfrm>
              <a:prstGeom prst="rect">
                <a:avLst/>
              </a:prstGeom>
              <a:blipFill rotWithShape="1">
                <a:blip r:embed="rId3"/>
                <a:stretch>
                  <a:fillRect t="-18182" r="-2596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/>
          <p:cNvSpPr txBox="1"/>
          <p:nvPr/>
        </p:nvSpPr>
        <p:spPr>
          <a:xfrm>
            <a:off x="2409558" y="123478"/>
            <a:ext cx="43239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Прямолинейное движение</a:t>
            </a:r>
            <a:endParaRPr lang="ru-RU" sz="2800" dirty="0">
              <a:solidFill>
                <a:schemeClr val="tx2"/>
              </a:solidFill>
            </a:endParaRPr>
          </a:p>
        </p:txBody>
      </p:sp>
      <p:grpSp>
        <p:nvGrpSpPr>
          <p:cNvPr id="86" name="Группа 85"/>
          <p:cNvGrpSpPr/>
          <p:nvPr/>
        </p:nvGrpSpPr>
        <p:grpSpPr>
          <a:xfrm>
            <a:off x="1353217" y="814552"/>
            <a:ext cx="2600567" cy="903224"/>
            <a:chOff x="1353217" y="814552"/>
            <a:chExt cx="2600567" cy="903224"/>
          </a:xfrm>
        </p:grpSpPr>
        <p:grpSp>
          <p:nvGrpSpPr>
            <p:cNvPr id="54" name="Группа 53"/>
            <p:cNvGrpSpPr/>
            <p:nvPr/>
          </p:nvGrpSpPr>
          <p:grpSpPr>
            <a:xfrm>
              <a:off x="1353217" y="1107725"/>
              <a:ext cx="2178591" cy="610051"/>
              <a:chOff x="1016245" y="2989450"/>
              <a:chExt cx="1683547" cy="499415"/>
            </a:xfrm>
          </p:grpSpPr>
          <p:pic>
            <p:nvPicPr>
              <p:cNvPr id="34" name="Рисунок 33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1016245" y="2989450"/>
                <a:ext cx="892866" cy="499415"/>
              </a:xfrm>
              <a:prstGeom prst="rect">
                <a:avLst/>
              </a:prstGeom>
            </p:spPr>
          </p:pic>
          <p:cxnSp>
            <p:nvCxnSpPr>
              <p:cNvPr id="53" name="Прямая со стрелкой 52"/>
              <p:cNvCxnSpPr/>
              <p:nvPr/>
            </p:nvCxnSpPr>
            <p:spPr>
              <a:xfrm>
                <a:off x="1455971" y="3239158"/>
                <a:ext cx="1243821" cy="0"/>
              </a:xfrm>
              <a:prstGeom prst="straightConnector1">
                <a:avLst/>
              </a:prstGeom>
              <a:ln>
                <a:solidFill>
                  <a:srgbClr val="00B050"/>
                </a:solidFill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/>
                <p:cNvSpPr txBox="1"/>
                <p:nvPr/>
              </p:nvSpPr>
              <p:spPr>
                <a:xfrm>
                  <a:off x="3519834" y="814552"/>
                  <a:ext cx="433950" cy="4029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𝐹</m:t>
                            </m:r>
                          </m:e>
                        </m:acc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55" name="TextBox 5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19834" y="814552"/>
                  <a:ext cx="433950" cy="402931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t="-22727" r="-30556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65" name="TextBox 64"/>
          <p:cNvSpPr txBox="1"/>
          <p:nvPr/>
        </p:nvSpPr>
        <p:spPr>
          <a:xfrm>
            <a:off x="2446427" y="2787774"/>
            <a:ext cx="4250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Криволинейное движение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66" name="Овал 65"/>
          <p:cNvSpPr/>
          <p:nvPr/>
        </p:nvSpPr>
        <p:spPr>
          <a:xfrm>
            <a:off x="493913" y="3147814"/>
            <a:ext cx="1757036" cy="1642015"/>
          </a:xfrm>
          <a:prstGeom prst="ellipse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Овал 71"/>
          <p:cNvSpPr/>
          <p:nvPr/>
        </p:nvSpPr>
        <p:spPr>
          <a:xfrm>
            <a:off x="1198118" y="2991368"/>
            <a:ext cx="348625" cy="319626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3" name="Прямая соединительная линия 72"/>
          <p:cNvCxnSpPr/>
          <p:nvPr/>
        </p:nvCxnSpPr>
        <p:spPr>
          <a:xfrm flipV="1">
            <a:off x="3237330" y="4685566"/>
            <a:ext cx="2895937" cy="3249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5" name="Группа 84"/>
          <p:cNvGrpSpPr/>
          <p:nvPr/>
        </p:nvGrpSpPr>
        <p:grpSpPr>
          <a:xfrm>
            <a:off x="3094265" y="3668023"/>
            <a:ext cx="1695922" cy="1020792"/>
            <a:chOff x="5148064" y="3507854"/>
            <a:chExt cx="1695922" cy="1020792"/>
          </a:xfrm>
        </p:grpSpPr>
        <p:sp>
          <p:nvSpPr>
            <p:cNvPr id="74" name="Овал 73"/>
            <p:cNvSpPr/>
            <p:nvPr/>
          </p:nvSpPr>
          <p:spPr>
            <a:xfrm>
              <a:off x="6343920" y="4031574"/>
              <a:ext cx="500066" cy="497072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7" name="Прямая со стрелкой 76"/>
            <p:cNvCxnSpPr>
              <a:stCxn id="74" idx="2"/>
            </p:cNvCxnSpPr>
            <p:nvPr/>
          </p:nvCxnSpPr>
          <p:spPr>
            <a:xfrm flipH="1">
              <a:off x="5508104" y="4280110"/>
              <a:ext cx="835816" cy="0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Прямая со стрелкой 78"/>
            <p:cNvCxnSpPr>
              <a:stCxn id="74" idx="2"/>
            </p:cNvCxnSpPr>
            <p:nvPr/>
          </p:nvCxnSpPr>
          <p:spPr>
            <a:xfrm flipH="1" flipV="1">
              <a:off x="5508104" y="3507854"/>
              <a:ext cx="835816" cy="772256"/>
            </a:xfrm>
            <a:prstGeom prst="straightConnector1">
              <a:avLst/>
            </a:prstGeom>
            <a:ln w="28575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TextBox 79"/>
                <p:cNvSpPr txBox="1"/>
                <p:nvPr/>
              </p:nvSpPr>
              <p:spPr>
                <a:xfrm>
                  <a:off x="5291129" y="3565890"/>
                  <a:ext cx="433950" cy="4029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𝐹</m:t>
                            </m:r>
                          </m:e>
                        </m:acc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80" name="TextBox 7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91129" y="3565890"/>
                  <a:ext cx="433950" cy="402931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t="-22727" r="-32394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TextBox 80"/>
                <p:cNvSpPr txBox="1"/>
                <p:nvPr/>
              </p:nvSpPr>
              <p:spPr>
                <a:xfrm>
                  <a:off x="5148064" y="4095444"/>
                  <a:ext cx="47607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ru-RU" i="1" smtClean="0">
                                <a:latin typeface="Cambria Math"/>
                                <a:ea typeface="Cambria Math"/>
                              </a:rPr>
                              <m:t>𝜐</m:t>
                            </m:r>
                          </m:e>
                        </m:acc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81" name="TextBox 8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48064" y="4095444"/>
                  <a:ext cx="476077" cy="369332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t="-22951" r="-3076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3" name="Полилиния 82"/>
            <p:cNvSpPr/>
            <p:nvPr/>
          </p:nvSpPr>
          <p:spPr>
            <a:xfrm>
              <a:off x="5962647" y="4017962"/>
              <a:ext cx="76995" cy="245269"/>
            </a:xfrm>
            <a:custGeom>
              <a:avLst/>
              <a:gdLst>
                <a:gd name="connsiteX0" fmla="*/ 82555 w 82555"/>
                <a:gd name="connsiteY0" fmla="*/ 0 h 257175"/>
                <a:gd name="connsiteX1" fmla="*/ 5 w 82555"/>
                <a:gd name="connsiteY1" fmla="*/ 120650 h 257175"/>
                <a:gd name="connsiteX2" fmla="*/ 79380 w 82555"/>
                <a:gd name="connsiteY2" fmla="*/ 257175 h 257175"/>
                <a:gd name="connsiteX0" fmla="*/ 82566 w 82566"/>
                <a:gd name="connsiteY0" fmla="*/ 0 h 250031"/>
                <a:gd name="connsiteX1" fmla="*/ 16 w 82566"/>
                <a:gd name="connsiteY1" fmla="*/ 120650 h 250031"/>
                <a:gd name="connsiteX2" fmla="*/ 77009 w 82566"/>
                <a:gd name="connsiteY2" fmla="*/ 250031 h 250031"/>
                <a:gd name="connsiteX0" fmla="*/ 75408 w 76995"/>
                <a:gd name="connsiteY0" fmla="*/ 0 h 245269"/>
                <a:gd name="connsiteX1" fmla="*/ 2 w 76995"/>
                <a:gd name="connsiteY1" fmla="*/ 115888 h 245269"/>
                <a:gd name="connsiteX2" fmla="*/ 76995 w 76995"/>
                <a:gd name="connsiteY2" fmla="*/ 245269 h 245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995" h="245269">
                  <a:moveTo>
                    <a:pt x="75408" y="0"/>
                  </a:moveTo>
                  <a:cubicBezTo>
                    <a:pt x="34397" y="38894"/>
                    <a:pt x="-262" y="75010"/>
                    <a:pt x="2" y="115888"/>
                  </a:cubicBezTo>
                  <a:cubicBezTo>
                    <a:pt x="266" y="156766"/>
                    <a:pt x="37043" y="198437"/>
                    <a:pt x="76995" y="245269"/>
                  </a:cubicBezTo>
                </a:path>
              </a:pathLst>
            </a:cu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TextBox 83"/>
                <p:cNvSpPr txBox="1"/>
                <p:nvPr/>
              </p:nvSpPr>
              <p:spPr>
                <a:xfrm>
                  <a:off x="5678839" y="3924677"/>
                  <a:ext cx="360803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ru-RU" sz="1600" i="1" smtClean="0">
                            <a:latin typeface="Cambria Math"/>
                            <a:ea typeface="Cambria Math"/>
                          </a:rPr>
                          <m:t>𝛼</m:t>
                        </m:r>
                      </m:oMath>
                    </m:oMathPara>
                  </a14:m>
                  <a:endParaRPr lang="ru-RU" sz="1600" dirty="0"/>
                </a:p>
              </p:txBody>
            </p:sp>
          </mc:Choice>
          <mc:Fallback xmlns="">
            <p:sp>
              <p:nvSpPr>
                <p:cNvPr id="84" name="TextBox 8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78839" y="3924677"/>
                  <a:ext cx="360803" cy="338554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289544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34568E-6 L 0.50122 0.00216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52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4.32099E-6 C 0.05434 -4.32099E-6 0.09878 0.07161 0.09878 0.1605 C 0.09878 0.24939 0.05434 0.3213 4.44444E-6 0.3213 C -0.05434 0.3213 -0.09809 0.24939 -0.09809 0.1605 C -0.09809 0.07161 -0.05434 -4.32099E-6 4.44444E-6 -4.32099E-6 Z " pathEditMode="relative" rAng="0" ptsTypes="fffff">
                                      <p:cBhvr>
                                        <p:cTn id="72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160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9" grpId="0"/>
      <p:bldP spid="40" grpId="0"/>
      <p:bldP spid="45" grpId="0"/>
      <p:bldP spid="47" grpId="0"/>
      <p:bldP spid="65" grpId="0"/>
      <p:bldP spid="66" grpId="0" animBg="1"/>
      <p:bldP spid="72" grpId="0" animBg="1"/>
      <p:bldP spid="72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9672" y="296486"/>
            <a:ext cx="5832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Примеры криволинейного движения 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3" name="Овал 2"/>
          <p:cNvSpPr/>
          <p:nvPr/>
        </p:nvSpPr>
        <p:spPr>
          <a:xfrm rot="4988407">
            <a:off x="987802" y="798026"/>
            <a:ext cx="1196188" cy="2155047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464" y="1449393"/>
            <a:ext cx="1136416" cy="8523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13" t="32731" r="33794" b="41159"/>
          <a:stretch/>
        </p:blipFill>
        <p:spPr>
          <a:xfrm>
            <a:off x="1325538" y="1065696"/>
            <a:ext cx="373324" cy="4080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841127"/>
            <a:ext cx="2139702" cy="213970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819706"/>
            <a:ext cx="2576569" cy="1915845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787" y="1081323"/>
            <a:ext cx="2142889" cy="14135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282" y="2841127"/>
            <a:ext cx="2399160" cy="176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740" y="2945120"/>
            <a:ext cx="1558876" cy="1558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17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2.20611E-6 C 0.06441 -0.01605 0.12101 0.02314 0.12604 0.08793 C 0.13125 0.15242 0.08264 0.21783 0.0184 0.23388 C -0.04618 0.24992 -0.10261 0.21043 -0.10764 0.14594 C -0.11285 0.08115 -0.06441 0.01573 1.38889E-6 2.20611E-6 Z " pathEditMode="relative" rAng="-475828" ptsTypes="fffff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0" y="116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707" y="576508"/>
            <a:ext cx="4248471" cy="3788264"/>
          </a:xfrm>
          <a:prstGeom prst="rect">
            <a:avLst/>
          </a:prstGeom>
        </p:spPr>
      </p:pic>
      <p:cxnSp>
        <p:nvCxnSpPr>
          <p:cNvPr id="4" name="Прямая соединительная линия 3"/>
          <p:cNvCxnSpPr/>
          <p:nvPr/>
        </p:nvCxnSpPr>
        <p:spPr>
          <a:xfrm flipH="1" flipV="1">
            <a:off x="4580715" y="1872652"/>
            <a:ext cx="720080" cy="1728192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flipV="1">
            <a:off x="4580715" y="720524"/>
            <a:ext cx="1152128" cy="1152128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5732843" y="720524"/>
            <a:ext cx="1656184" cy="14401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7360095" y="862630"/>
            <a:ext cx="749012" cy="1154038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V="1">
            <a:off x="5300795" y="2016668"/>
            <a:ext cx="2808312" cy="158417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H="1" flipV="1">
            <a:off x="4868747" y="3168796"/>
            <a:ext cx="432048" cy="42631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H="1" flipV="1">
            <a:off x="4600385" y="2701885"/>
            <a:ext cx="268362" cy="4669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H="1" flipV="1">
            <a:off x="4542554" y="2160684"/>
            <a:ext cx="57832" cy="5412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flipV="1">
            <a:off x="4542554" y="1728636"/>
            <a:ext cx="110169" cy="43204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 flipV="1">
            <a:off x="4652723" y="1439649"/>
            <a:ext cx="144016" cy="28898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flipV="1">
            <a:off x="4796739" y="1152094"/>
            <a:ext cx="216024" cy="2889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flipV="1">
            <a:off x="5012763" y="936548"/>
            <a:ext cx="288032" cy="21698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flipV="1">
            <a:off x="5300795" y="720524"/>
            <a:ext cx="432048" cy="21698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flipV="1">
            <a:off x="5732843" y="612034"/>
            <a:ext cx="504056" cy="10849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6236899" y="612034"/>
            <a:ext cx="576064" cy="5424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6812963" y="666279"/>
            <a:ext cx="360040" cy="12625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7173003" y="792532"/>
            <a:ext cx="360040" cy="21602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7533043" y="1008556"/>
            <a:ext cx="288032" cy="28803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>
            <a:off x="7821075" y="1297066"/>
            <a:ext cx="144016" cy="21554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7965091" y="1513090"/>
            <a:ext cx="72008" cy="21554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>
            <a:off x="8037099" y="1728636"/>
            <a:ext cx="72008" cy="28803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 flipH="1" flipV="1">
            <a:off x="4724731" y="2880764"/>
            <a:ext cx="576064" cy="72008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 flipH="1" flipV="1">
            <a:off x="4600386" y="1872652"/>
            <a:ext cx="124345" cy="1008112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flipV="1">
            <a:off x="4600386" y="1080564"/>
            <a:ext cx="484385" cy="792088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 flipV="1">
            <a:off x="5084771" y="729405"/>
            <a:ext cx="648072" cy="351159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 flipV="1">
            <a:off x="5732843" y="612034"/>
            <a:ext cx="792088" cy="117372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>
            <a:off x="6524931" y="612034"/>
            <a:ext cx="828092" cy="252506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>
            <a:off x="7353023" y="862630"/>
            <a:ext cx="540060" cy="542209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 flipH="1" flipV="1">
            <a:off x="7893082" y="1402467"/>
            <a:ext cx="216025" cy="614201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91091" y="3528836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A</a:t>
            </a:r>
            <a:endParaRPr lang="ru-RU" i="1" dirty="0"/>
          </a:p>
        </p:txBody>
      </p:sp>
      <p:sp>
        <p:nvSpPr>
          <p:cNvPr id="5" name="TextBox 4"/>
          <p:cNvSpPr txBox="1"/>
          <p:nvPr/>
        </p:nvSpPr>
        <p:spPr>
          <a:xfrm>
            <a:off x="8130792" y="1791352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B</a:t>
            </a:r>
            <a:endParaRPr lang="ru-RU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 rot="19735480">
                <a:off x="6638108" y="2800501"/>
                <a:ext cx="3497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𝑠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735480">
                <a:off x="6638108" y="2800501"/>
                <a:ext cx="349711" cy="369332"/>
              </a:xfrm>
              <a:prstGeom prst="rect">
                <a:avLst/>
              </a:prstGeom>
              <a:blipFill rotWithShape="1">
                <a:blip r:embed="rId3"/>
                <a:stretch>
                  <a:fillRect l="-3704" t="-22892" r="-1358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Прямая со стрелкой 8"/>
          <p:cNvCxnSpPr/>
          <p:nvPr/>
        </p:nvCxnSpPr>
        <p:spPr>
          <a:xfrm flipH="1" flipV="1">
            <a:off x="5012763" y="2431285"/>
            <a:ext cx="237186" cy="5040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 rot="20034569">
                <a:off x="5180577" y="2436736"/>
                <a:ext cx="3585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034569">
                <a:off x="5180577" y="2436736"/>
                <a:ext cx="358560" cy="369332"/>
              </a:xfrm>
              <a:prstGeom prst="rect">
                <a:avLst/>
              </a:prstGeom>
              <a:blipFill rotWithShape="1">
                <a:blip r:embed="rId4"/>
                <a:stretch>
                  <a:fillRect l="-2500" t="-21951" r="-137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 rot="19317930">
                <a:off x="7154445" y="1436197"/>
                <a:ext cx="3585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317930">
                <a:off x="7154445" y="1436197"/>
                <a:ext cx="358560" cy="369332"/>
              </a:xfrm>
              <a:prstGeom prst="rect">
                <a:avLst/>
              </a:prstGeom>
              <a:blipFill rotWithShape="1">
                <a:blip r:embed="rId5"/>
                <a:stretch>
                  <a:fillRect l="-5952" t="-22353" r="-1071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 rot="422336">
                <a:off x="6363260" y="1077041"/>
                <a:ext cx="3585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422336">
                <a:off x="6363260" y="1077041"/>
                <a:ext cx="358560" cy="369332"/>
              </a:xfrm>
              <a:prstGeom prst="rect">
                <a:avLst/>
              </a:prstGeom>
              <a:blipFill rotWithShape="1">
                <a:blip r:embed="rId6"/>
                <a:stretch>
                  <a:fillRect t="-19118" r="-223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 rot="18855583">
                <a:off x="5397411" y="1436197"/>
                <a:ext cx="3585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855583">
                <a:off x="5397411" y="1436197"/>
                <a:ext cx="358560" cy="369332"/>
              </a:xfrm>
              <a:prstGeom prst="rect">
                <a:avLst/>
              </a:prstGeom>
              <a:blipFill rotWithShape="1">
                <a:blip r:embed="rId7"/>
                <a:stretch>
                  <a:fillRect l="-8140" t="-22093" r="-81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Прямая со стрелкой 42"/>
          <p:cNvCxnSpPr/>
          <p:nvPr/>
        </p:nvCxnSpPr>
        <p:spPr>
          <a:xfrm>
            <a:off x="7417637" y="1339973"/>
            <a:ext cx="316964" cy="39044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6308907" y="1008556"/>
            <a:ext cx="630070" cy="3648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 flipV="1">
            <a:off x="5174352" y="1211662"/>
            <a:ext cx="380397" cy="42070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 flipV="1">
            <a:off x="4937611" y="2910958"/>
            <a:ext cx="360040" cy="37051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 rot="18695145">
                <a:off x="5127959" y="2787968"/>
                <a:ext cx="3585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695145">
                <a:off x="5127959" y="2787968"/>
                <a:ext cx="358560" cy="369332"/>
              </a:xfrm>
              <a:prstGeom prst="rect">
                <a:avLst/>
              </a:prstGeom>
              <a:blipFill rotWithShape="1">
                <a:blip r:embed="rId8"/>
                <a:stretch>
                  <a:fillRect l="-9412" t="-23529" r="-823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5" name="Прямая со стрелкой 54"/>
          <p:cNvCxnSpPr/>
          <p:nvPr/>
        </p:nvCxnSpPr>
        <p:spPr>
          <a:xfrm flipH="1" flipV="1">
            <a:off x="4806574" y="2086838"/>
            <a:ext cx="36004" cy="4974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 rot="21332373">
                <a:off x="4877571" y="2163370"/>
                <a:ext cx="3585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332373">
                <a:off x="4877571" y="2163370"/>
                <a:ext cx="358560" cy="369332"/>
              </a:xfrm>
              <a:prstGeom prst="rect">
                <a:avLst/>
              </a:prstGeom>
              <a:blipFill rotWithShape="1">
                <a:blip r:embed="rId9"/>
                <a:stretch>
                  <a:fillRect t="-21212" r="-2153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Прямая со стрелкой 58"/>
          <p:cNvCxnSpPr/>
          <p:nvPr/>
        </p:nvCxnSpPr>
        <p:spPr>
          <a:xfrm flipV="1">
            <a:off x="4839270" y="1270364"/>
            <a:ext cx="305605" cy="4854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 rot="1381259">
                <a:off x="4938350" y="1399475"/>
                <a:ext cx="3585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381259">
                <a:off x="4938350" y="1399475"/>
                <a:ext cx="358560" cy="369332"/>
              </a:xfrm>
              <a:prstGeom prst="rect">
                <a:avLst/>
              </a:prstGeom>
              <a:blipFill rotWithShape="1">
                <a:blip r:embed="rId10"/>
                <a:stretch>
                  <a:fillRect t="-13750" r="-22785" b="-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2" name="Прямая со стрелкой 61"/>
          <p:cNvCxnSpPr/>
          <p:nvPr/>
        </p:nvCxnSpPr>
        <p:spPr>
          <a:xfrm flipV="1">
            <a:off x="5297408" y="904984"/>
            <a:ext cx="435435" cy="2650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5421683" y="1004620"/>
                <a:ext cx="3585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1683" y="1004620"/>
                <a:ext cx="358560" cy="369332"/>
              </a:xfrm>
              <a:prstGeom prst="rect">
                <a:avLst/>
              </a:prstGeom>
              <a:blipFill rotWithShape="1">
                <a:blip r:embed="rId11"/>
                <a:stretch>
                  <a:fillRect t="-23333" r="-2542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Прямая со стрелкой 66"/>
          <p:cNvCxnSpPr/>
          <p:nvPr/>
        </p:nvCxnSpPr>
        <p:spPr>
          <a:xfrm flipV="1">
            <a:off x="5834068" y="754011"/>
            <a:ext cx="618855" cy="9695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 rot="21166170">
                <a:off x="5945735" y="798858"/>
                <a:ext cx="3585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166170">
                <a:off x="5945735" y="798858"/>
                <a:ext cx="358560" cy="369332"/>
              </a:xfrm>
              <a:prstGeom prst="rect">
                <a:avLst/>
              </a:prstGeom>
              <a:blipFill rotWithShape="1">
                <a:blip r:embed="rId12"/>
                <a:stretch>
                  <a:fillRect t="-21739" r="-2089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0" name="Прямая со стрелкой 69"/>
          <p:cNvCxnSpPr/>
          <p:nvPr/>
        </p:nvCxnSpPr>
        <p:spPr>
          <a:xfrm>
            <a:off x="6602043" y="754011"/>
            <a:ext cx="570960" cy="1779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 rot="1171622">
                <a:off x="6609867" y="870505"/>
                <a:ext cx="3585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171622">
                <a:off x="6609867" y="870505"/>
                <a:ext cx="358560" cy="369332"/>
              </a:xfrm>
              <a:prstGeom prst="rect">
                <a:avLst/>
              </a:prstGeom>
              <a:blipFill rotWithShape="1">
                <a:blip r:embed="rId13"/>
                <a:stretch>
                  <a:fillRect t="-14103" r="-23377" b="-128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4" name="Прямая со стрелкой 73"/>
          <p:cNvCxnSpPr/>
          <p:nvPr/>
        </p:nvCxnSpPr>
        <p:spPr>
          <a:xfrm>
            <a:off x="7345790" y="1049454"/>
            <a:ext cx="374506" cy="35538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 rot="2502214">
                <a:off x="7166509" y="1159404"/>
                <a:ext cx="3585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502214">
                <a:off x="7166509" y="1159404"/>
                <a:ext cx="358560" cy="369332"/>
              </a:xfrm>
              <a:prstGeom prst="rect">
                <a:avLst/>
              </a:prstGeom>
              <a:blipFill rotWithShape="1">
                <a:blip r:embed="rId14"/>
                <a:stretch>
                  <a:fillRect t="-9412" r="-22093" b="-823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8" name="Прямая со стрелкой 77"/>
          <p:cNvCxnSpPr/>
          <p:nvPr/>
        </p:nvCxnSpPr>
        <p:spPr>
          <a:xfrm>
            <a:off x="7809798" y="1477510"/>
            <a:ext cx="166569" cy="4671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 rot="20401199">
                <a:off x="7500824" y="1526419"/>
                <a:ext cx="3585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401199">
                <a:off x="7500824" y="1526419"/>
                <a:ext cx="358560" cy="369332"/>
              </a:xfrm>
              <a:prstGeom prst="rect">
                <a:avLst/>
              </a:prstGeom>
              <a:blipFill rotWithShape="1">
                <a:blip r:embed="rId15"/>
                <a:stretch>
                  <a:fillRect t="-23077" r="-1558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9" name="Прямая со стрелкой 88"/>
          <p:cNvCxnSpPr/>
          <p:nvPr/>
        </p:nvCxnSpPr>
        <p:spPr>
          <a:xfrm flipH="1" flipV="1">
            <a:off x="4319850" y="2651955"/>
            <a:ext cx="548144" cy="5667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0" name="Прямая со стрелкой 89"/>
          <p:cNvCxnSpPr/>
          <p:nvPr/>
        </p:nvCxnSpPr>
        <p:spPr>
          <a:xfrm flipV="1">
            <a:off x="4986545" y="567580"/>
            <a:ext cx="530274" cy="5667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2" name="Прямая со стрелкой 91"/>
          <p:cNvCxnSpPr/>
          <p:nvPr/>
        </p:nvCxnSpPr>
        <p:spPr>
          <a:xfrm>
            <a:off x="7006546" y="685789"/>
            <a:ext cx="814529" cy="25171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 rot="895584">
                <a:off x="7353763" y="455260"/>
                <a:ext cx="3585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895584">
                <a:off x="7353763" y="455260"/>
                <a:ext cx="358560" cy="369332"/>
              </a:xfrm>
              <a:prstGeom prst="rect">
                <a:avLst/>
              </a:prstGeom>
              <a:blipFill rotWithShape="1">
                <a:blip r:embed="rId16"/>
                <a:stretch>
                  <a:fillRect t="-16216" r="-2465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/>
              <p:cNvSpPr txBox="1"/>
              <p:nvPr/>
            </p:nvSpPr>
            <p:spPr>
              <a:xfrm rot="18655389">
                <a:off x="4945682" y="496412"/>
                <a:ext cx="3585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5" name="TextBox 9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655389">
                <a:off x="4945682" y="496412"/>
                <a:ext cx="358560" cy="369332"/>
              </a:xfrm>
              <a:prstGeom prst="rect">
                <a:avLst/>
              </a:prstGeom>
              <a:blipFill rotWithShape="1">
                <a:blip r:embed="rId17"/>
                <a:stretch>
                  <a:fillRect l="-9412" t="-22353" r="-823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 rot="18828370">
                <a:off x="4216070" y="2881304"/>
                <a:ext cx="3585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828370">
                <a:off x="4216070" y="2881304"/>
                <a:ext cx="358560" cy="369332"/>
              </a:xfrm>
              <a:prstGeom prst="rect">
                <a:avLst/>
              </a:prstGeom>
              <a:blipFill rotWithShape="1">
                <a:blip r:embed="rId18"/>
                <a:stretch>
                  <a:fillRect l="-8140" t="-22093" r="-81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8" name="Прямая со стрелкой 97"/>
          <p:cNvCxnSpPr/>
          <p:nvPr/>
        </p:nvCxnSpPr>
        <p:spPr>
          <a:xfrm flipV="1">
            <a:off x="5923918" y="2376707"/>
            <a:ext cx="819181" cy="50405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9" name="TextBox 98"/>
              <p:cNvSpPr txBox="1"/>
              <p:nvPr/>
            </p:nvSpPr>
            <p:spPr>
              <a:xfrm rot="19494568">
                <a:off x="5999321" y="2274052"/>
                <a:ext cx="3585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9" name="TextBox 9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494568">
                <a:off x="5999321" y="2274052"/>
                <a:ext cx="358560" cy="369332"/>
              </a:xfrm>
              <a:prstGeom prst="rect">
                <a:avLst/>
              </a:prstGeom>
              <a:blipFill rotWithShape="1">
                <a:blip r:embed="rId19"/>
                <a:stretch>
                  <a:fillRect l="-5952" t="-22353" r="-1071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Рисунок 7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12" y="22389"/>
            <a:ext cx="3578205" cy="247863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Прямоугольник 13"/>
              <p:cNvSpPr/>
              <p:nvPr/>
            </p:nvSpPr>
            <p:spPr>
              <a:xfrm>
                <a:off x="380378" y="2610087"/>
                <a:ext cx="3737876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400" dirty="0" smtClean="0">
                    <a:solidFill>
                      <a:srgbClr val="C00000"/>
                    </a:solidFill>
                    <a:latin typeface="Calibri" pitchFamily="34" charset="0"/>
                    <a:cs typeface="Calibri" pitchFamily="34" charset="0"/>
                  </a:rPr>
                  <a:t>Линейной скоростью </a:t>
                </a:r>
                <a:r>
                  <a:rPr lang="ru-RU" sz="2400" dirty="0" smtClean="0">
                    <a:latin typeface="Calibri" pitchFamily="34" charset="0"/>
                    <a:cs typeface="Calibri" pitchFamily="34" charset="0"/>
                  </a:rPr>
                  <a:t>называют отно­шение </a:t>
                </a:r>
                <a:r>
                  <a:rPr lang="ru-RU" sz="2400" dirty="0">
                    <a:latin typeface="Calibri" pitchFamily="34" charset="0"/>
                    <a:cs typeface="Calibri" pitchFamily="34" charset="0"/>
                  </a:rPr>
                  <a:t>длины </a:t>
                </a:r>
                <a:r>
                  <a:rPr lang="ru-RU" sz="2400" dirty="0" smtClean="0">
                    <a:latin typeface="Calibri" pitchFamily="34" charset="0"/>
                    <a:cs typeface="Calibri" pitchFamily="34" charset="0"/>
                  </a:rPr>
                  <a:t>дуги </a:t>
                </a:r>
                <a14:m>
                  <m:oMath xmlns:m="http://schemas.openxmlformats.org/officeDocument/2006/math">
                    <m:r>
                      <a:rPr lang="ru-RU" sz="2400" i="1" dirty="0" smtClean="0">
                        <a:latin typeface="Cambria Math"/>
                      </a:rPr>
                      <m:t>𝑙</m:t>
                    </m:r>
                  </m:oMath>
                </a14:m>
                <a:r>
                  <a:rPr lang="ru-RU" sz="2400" dirty="0">
                    <a:latin typeface="Calibri" pitchFamily="34" charset="0"/>
                    <a:cs typeface="Calibri" pitchFamily="34" charset="0"/>
                  </a:rPr>
                  <a:t> ко времени </a:t>
                </a:r>
                <a14:m>
                  <m:oMath xmlns:m="http://schemas.openxmlformats.org/officeDocument/2006/math">
                    <m:r>
                      <a:rPr lang="ru-RU" sz="2400" i="1" dirty="0" smtClean="0">
                        <a:latin typeface="Cambria Math"/>
                      </a:rPr>
                      <m:t>𝑡</m:t>
                    </m:r>
                  </m:oMath>
                </a14:m>
                <a:endParaRPr lang="ru-RU" sz="2400" dirty="0"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 xmlns="">
          <p:sp>
            <p:nvSpPr>
              <p:cNvPr id="14" name="Прямоугольник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378" y="2610087"/>
                <a:ext cx="3737876" cy="1200329"/>
              </a:xfrm>
              <a:prstGeom prst="rect">
                <a:avLst/>
              </a:prstGeom>
              <a:blipFill rotWithShape="1">
                <a:blip r:embed="rId21"/>
                <a:stretch>
                  <a:fillRect l="-977" t="-4061" b="-1066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602390" y="3860975"/>
                <a:ext cx="943848" cy="7935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ru-RU" sz="24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ru-RU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𝑙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ru-RU" sz="24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2390" y="3860975"/>
                <a:ext cx="943848" cy="793551"/>
              </a:xfrm>
              <a:prstGeom prst="rect">
                <a:avLst/>
              </a:prstGeom>
              <a:blipFill rotWithShape="1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Скругленный прямоугольник 15"/>
          <p:cNvSpPr/>
          <p:nvPr/>
        </p:nvSpPr>
        <p:spPr>
          <a:xfrm>
            <a:off x="1602390" y="3860975"/>
            <a:ext cx="1025394" cy="86828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820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00"/>
                            </p:stCondLst>
                            <p:childTnLst>
                              <p:par>
                                <p:cTn id="129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000"/>
                            </p:stCondLst>
                            <p:childTnLst>
                              <p:par>
                                <p:cTn id="139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4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500"/>
                            </p:stCondLst>
                            <p:childTnLst>
                              <p:par>
                                <p:cTn id="14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2000"/>
                            </p:stCondLst>
                            <p:childTnLst>
                              <p:par>
                                <p:cTn id="15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6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500"/>
                            </p:stCondLst>
                            <p:childTnLst>
                              <p:par>
                                <p:cTn id="16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3000"/>
                            </p:stCondLst>
                            <p:childTnLst>
                              <p:par>
                                <p:cTn id="17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3500"/>
                            </p:stCondLst>
                            <p:childTnLst>
                              <p:par>
                                <p:cTn id="18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500"/>
                            </p:stCondLst>
                            <p:childTnLst>
                              <p:par>
                                <p:cTn id="283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>
                            <p:stCondLst>
                              <p:cond delay="1000"/>
                            </p:stCondLst>
                            <p:childTnLst>
                              <p:par>
                                <p:cTn id="287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8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>
                            <p:stCondLst>
                              <p:cond delay="1500"/>
                            </p:stCondLst>
                            <p:childTnLst>
                              <p:par>
                                <p:cTn id="291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2000"/>
                            </p:stCondLst>
                            <p:childTnLst>
                              <p:par>
                                <p:cTn id="29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9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0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2" fill="hold">
                            <p:stCondLst>
                              <p:cond delay="3000"/>
                            </p:stCondLst>
                            <p:childTnLst>
                              <p:par>
                                <p:cTn id="30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0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3500"/>
                            </p:stCondLst>
                            <p:childTnLst>
                              <p:par>
                                <p:cTn id="30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0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4" fill="hold">
                            <p:stCondLst>
                              <p:cond delay="4500"/>
                            </p:stCondLst>
                            <p:childTnLst>
                              <p:par>
                                <p:cTn id="31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>
                            <p:stCondLst>
                              <p:cond delay="5000"/>
                            </p:stCondLst>
                            <p:childTnLst>
                              <p:par>
                                <p:cTn id="31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2" fill="hold">
                            <p:stCondLst>
                              <p:cond delay="5500"/>
                            </p:stCondLst>
                            <p:childTnLst>
                              <p:par>
                                <p:cTn id="32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6" fill="hold">
                            <p:stCondLst>
                              <p:cond delay="6000"/>
                            </p:stCondLst>
                            <p:childTnLst>
                              <p:par>
                                <p:cTn id="32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0" fill="hold">
                            <p:stCondLst>
                              <p:cond delay="6500"/>
                            </p:stCondLst>
                            <p:childTnLst>
                              <p:par>
                                <p:cTn id="33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3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8" fill="hold">
                            <p:stCondLst>
                              <p:cond delay="7500"/>
                            </p:stCondLst>
                            <p:childTnLst>
                              <p:par>
                                <p:cTn id="33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2" fill="hold">
                            <p:stCondLst>
                              <p:cond delay="8000"/>
                            </p:stCondLst>
                            <p:childTnLst>
                              <p:par>
                                <p:cTn id="34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6" fill="hold">
                      <p:stCondLst>
                        <p:cond delay="indefinite"/>
                      </p:stCondLst>
                      <p:childTnLst>
                        <p:par>
                          <p:cTn id="397" fill="hold">
                            <p:stCondLst>
                              <p:cond delay="0"/>
                            </p:stCondLst>
                            <p:childTnLst>
                              <p:par>
                                <p:cTn id="3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1" fill="hold">
                            <p:stCondLst>
                              <p:cond delay="500"/>
                            </p:stCondLst>
                            <p:childTnLst>
                              <p:par>
                                <p:cTn id="4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5" fill="hold">
                            <p:stCondLst>
                              <p:cond delay="1000"/>
                            </p:stCondLst>
                            <p:childTnLst>
                              <p:par>
                                <p:cTn id="4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1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7" fill="hold">
                            <p:stCondLst>
                              <p:cond delay="500"/>
                            </p:stCondLst>
                            <p:childTnLst>
                              <p:par>
                                <p:cTn id="418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2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4" fill="hold">
                            <p:stCondLst>
                              <p:cond delay="1000"/>
                            </p:stCondLst>
                            <p:childTnLst>
                              <p:par>
                                <p:cTn id="42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8" fill="hold">
                            <p:stCondLst>
                              <p:cond delay="1500"/>
                            </p:stCondLst>
                            <p:childTnLst>
                              <p:par>
                                <p:cTn id="4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10" grpId="0"/>
      <p:bldP spid="10" grpId="1"/>
      <p:bldP spid="38" grpId="0"/>
      <p:bldP spid="38" grpId="1"/>
      <p:bldP spid="39" grpId="0"/>
      <p:bldP spid="39" grpId="1"/>
      <p:bldP spid="41" grpId="0"/>
      <p:bldP spid="41" grpId="1"/>
      <p:bldP spid="23" grpId="0"/>
      <p:bldP spid="23" grpId="1"/>
      <p:bldP spid="57" grpId="0"/>
      <p:bldP spid="57" grpId="1"/>
      <p:bldP spid="61" grpId="0"/>
      <p:bldP spid="61" grpId="1"/>
      <p:bldP spid="65" grpId="0"/>
      <p:bldP spid="65" grpId="1"/>
      <p:bldP spid="68" grpId="0"/>
      <p:bldP spid="68" grpId="1"/>
      <p:bldP spid="72" grpId="0"/>
      <p:bldP spid="72" grpId="1"/>
      <p:bldP spid="76" grpId="0"/>
      <p:bldP spid="76" grpId="1"/>
      <p:bldP spid="79" grpId="0"/>
      <p:bldP spid="79" grpId="1"/>
      <p:bldP spid="94" grpId="0"/>
      <p:bldP spid="95" grpId="0"/>
      <p:bldP spid="96" grpId="0"/>
      <p:bldP spid="99" grpId="0"/>
      <p:bldP spid="99" grpId="1"/>
      <p:bldP spid="14" grpId="0"/>
      <p:bldP spid="15" grpId="0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195486"/>
            <a:ext cx="7920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tx2"/>
                </a:solidFill>
              </a:rPr>
              <a:t>Скорость движения тела в любой </a:t>
            </a:r>
            <a:r>
              <a:rPr lang="ru-RU" sz="2400" dirty="0" smtClean="0">
                <a:solidFill>
                  <a:schemeClr val="tx2"/>
                </a:solidFill>
              </a:rPr>
              <a:t>точке </a:t>
            </a:r>
            <a:r>
              <a:rPr lang="ru-RU" sz="2400" dirty="0">
                <a:solidFill>
                  <a:schemeClr val="tx2"/>
                </a:solidFill>
              </a:rPr>
              <a:t>криволинейной </a:t>
            </a:r>
            <a:r>
              <a:rPr lang="ru-RU" sz="2400" dirty="0" smtClean="0">
                <a:solidFill>
                  <a:schemeClr val="tx2"/>
                </a:solidFill>
              </a:rPr>
              <a:t>траектории направлена </a:t>
            </a:r>
            <a:r>
              <a:rPr lang="ru-RU" sz="2400" dirty="0">
                <a:solidFill>
                  <a:srgbClr val="C00000"/>
                </a:solidFill>
              </a:rPr>
              <a:t>по касательной к </a:t>
            </a:r>
            <a:r>
              <a:rPr lang="ru-RU" sz="2400" dirty="0" smtClean="0">
                <a:solidFill>
                  <a:srgbClr val="C00000"/>
                </a:solidFill>
              </a:rPr>
              <a:t>траектории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>
                <a:solidFill>
                  <a:schemeClr val="tx2"/>
                </a:solidFill>
              </a:rPr>
              <a:t>в этой точке.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145" y="1779662"/>
            <a:ext cx="3687307" cy="2376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764859"/>
            <a:ext cx="3780944" cy="23630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944415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641449" y="883628"/>
            <a:ext cx="3529234" cy="3298199"/>
          </a:xfrm>
          <a:prstGeom prst="ellipse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2269275" y="728534"/>
            <a:ext cx="348625" cy="319626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2443587" y="888347"/>
            <a:ext cx="77766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717198" y="523759"/>
                <a:ext cx="37657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00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7198" y="523759"/>
                <a:ext cx="376578" cy="400110"/>
              </a:xfrm>
              <a:prstGeom prst="rect">
                <a:avLst/>
              </a:prstGeom>
              <a:blipFill rotWithShape="1">
                <a:blip r:embed="rId2"/>
                <a:stretch>
                  <a:fillRect t="-18182" r="-2580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Прямая со стрелкой 7"/>
          <p:cNvCxnSpPr/>
          <p:nvPr/>
        </p:nvCxnSpPr>
        <p:spPr>
          <a:xfrm>
            <a:off x="3804278" y="1490786"/>
            <a:ext cx="623706" cy="6653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116131" y="1623419"/>
                <a:ext cx="37657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00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6131" y="1623419"/>
                <a:ext cx="376578" cy="400110"/>
              </a:xfrm>
              <a:prstGeom prst="rect">
                <a:avLst/>
              </a:prstGeom>
              <a:blipFill rotWithShape="1">
                <a:blip r:embed="rId3"/>
                <a:stretch>
                  <a:fillRect t="-18182" r="-2741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Прямая со стрелкой 9"/>
          <p:cNvCxnSpPr/>
          <p:nvPr/>
        </p:nvCxnSpPr>
        <p:spPr>
          <a:xfrm flipH="1">
            <a:off x="3563888" y="3291830"/>
            <a:ext cx="440486" cy="72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735713" y="3546316"/>
                <a:ext cx="37657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00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5713" y="3546316"/>
                <a:ext cx="376578" cy="400110"/>
              </a:xfrm>
              <a:prstGeom prst="rect">
                <a:avLst/>
              </a:prstGeom>
              <a:blipFill rotWithShape="1">
                <a:blip r:embed="rId4"/>
                <a:stretch>
                  <a:fillRect t="-18462" r="-2580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Прямая со стрелкой 11"/>
          <p:cNvCxnSpPr/>
          <p:nvPr/>
        </p:nvCxnSpPr>
        <p:spPr>
          <a:xfrm flipV="1">
            <a:off x="899592" y="923869"/>
            <a:ext cx="504056" cy="7154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032918" y="4181827"/>
                <a:ext cx="37657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00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2918" y="4181827"/>
                <a:ext cx="376578" cy="400110"/>
              </a:xfrm>
              <a:prstGeom prst="rect">
                <a:avLst/>
              </a:prstGeom>
              <a:blipFill rotWithShape="1">
                <a:blip r:embed="rId5"/>
                <a:stretch>
                  <a:fillRect t="-18182" r="-2741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Прямая со стрелкой 13"/>
          <p:cNvCxnSpPr/>
          <p:nvPr/>
        </p:nvCxnSpPr>
        <p:spPr>
          <a:xfrm flipH="1" flipV="1">
            <a:off x="423608" y="2643758"/>
            <a:ext cx="475985" cy="7793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23608" y="3022967"/>
                <a:ext cx="37657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00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608" y="3022967"/>
                <a:ext cx="376578" cy="400110"/>
              </a:xfrm>
              <a:prstGeom prst="rect">
                <a:avLst/>
              </a:prstGeom>
              <a:blipFill rotWithShape="1">
                <a:blip r:embed="rId6"/>
                <a:stretch>
                  <a:fillRect t="-18182" r="-2741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Прямая со стрелкой 15"/>
          <p:cNvCxnSpPr/>
          <p:nvPr/>
        </p:nvCxnSpPr>
        <p:spPr>
          <a:xfrm flipH="1">
            <a:off x="1691680" y="4181827"/>
            <a:ext cx="91836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96040" y="923869"/>
                <a:ext cx="37657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00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040" y="923869"/>
                <a:ext cx="376578" cy="400110"/>
              </a:xfrm>
              <a:prstGeom prst="rect">
                <a:avLst/>
              </a:prstGeom>
              <a:blipFill rotWithShape="1">
                <a:blip r:embed="rId7"/>
                <a:stretch>
                  <a:fillRect t="-18462" r="-2786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Рисунок 2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45947" y="93826"/>
            <a:ext cx="2856696" cy="3376545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4793759" y="3309211"/>
            <a:ext cx="380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</a:rPr>
              <a:t>К</a:t>
            </a:r>
            <a:r>
              <a:rPr lang="ru-RU" sz="2400" dirty="0" smtClean="0">
                <a:solidFill>
                  <a:srgbClr val="C00000"/>
                </a:solidFill>
              </a:rPr>
              <a:t>риволинейное </a:t>
            </a:r>
            <a:r>
              <a:rPr lang="ru-RU" sz="2400" dirty="0">
                <a:solidFill>
                  <a:srgbClr val="C00000"/>
                </a:solidFill>
              </a:rPr>
              <a:t>движение всегда </a:t>
            </a:r>
            <a:r>
              <a:rPr lang="ru-RU" sz="2400" dirty="0" smtClean="0">
                <a:solidFill>
                  <a:srgbClr val="C00000"/>
                </a:solidFill>
              </a:rPr>
              <a:t>ускоренное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78052" y="832723"/>
            <a:ext cx="43924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</a:rPr>
              <a:t>Равномерное криволинейное движение</a:t>
            </a:r>
            <a:r>
              <a:rPr lang="ru-RU" sz="2000" dirty="0" smtClean="0"/>
              <a:t> — это такое криволинейное движение, при котором модуль скорости остается неизменным.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9811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91 2.56949E-6 C 0.10139 2.56949E-6 0.18923 0.14206 0.18923 0.31779 C 0.18923 0.49289 0.10139 0.63588 -0.00591 0.63588 C -0.11337 0.63588 -0.20035 0.49289 -0.20035 0.31779 C -0.20035 0.14206 -0.11337 2.56949E-6 -0.00591 2.56949E-6 Z " pathEditMode="relative" rAng="0" ptsTypes="fffff">
                                      <p:cBhvr>
                                        <p:cTn id="20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31779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8" presetClass="entr" presetSubtype="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8" presetClass="entr" presetSubtype="1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1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8" presetClass="entr" presetSubtype="9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8" presetClass="entr" presetSubtype="3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3" grpId="1" animBg="1"/>
      <p:bldP spid="6" grpId="0"/>
      <p:bldP spid="9" grpId="0"/>
      <p:bldP spid="11" grpId="0"/>
      <p:bldP spid="13" grpId="0"/>
      <p:bldP spid="15" grpId="0"/>
      <p:bldP spid="17" grpId="0"/>
      <p:bldP spid="27" grpId="0"/>
      <p:bldP spid="4" grpId="0"/>
      <p:bldP spid="4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05254" y="199817"/>
            <a:ext cx="23517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Угол поворота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611897" y="1048160"/>
            <a:ext cx="3529234" cy="3298199"/>
          </a:xfrm>
          <a:prstGeom prst="ellipse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2239723" y="893066"/>
            <a:ext cx="348625" cy="319626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 стрелкой 17"/>
          <p:cNvCxnSpPr/>
          <p:nvPr/>
        </p:nvCxnSpPr>
        <p:spPr>
          <a:xfrm flipV="1">
            <a:off x="2411413" y="1064839"/>
            <a:ext cx="2622" cy="165137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077083" y="2531547"/>
            <a:ext cx="33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О</a:t>
            </a:r>
            <a:endParaRPr lang="ru-RU" i="1" dirty="0"/>
          </a:p>
        </p:txBody>
      </p:sp>
      <p:cxnSp>
        <p:nvCxnSpPr>
          <p:cNvPr id="26" name="Прямая со стрелкой 25"/>
          <p:cNvCxnSpPr/>
          <p:nvPr/>
        </p:nvCxnSpPr>
        <p:spPr>
          <a:xfrm flipV="1">
            <a:off x="2414035" y="1635646"/>
            <a:ext cx="1293869" cy="1080567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026" name="Picture 2" descr="C:\Users\user\AppData\Local\Temp\SNAGHTML4a2c9c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12" b="72347"/>
          <a:stretch/>
        </p:blipFill>
        <p:spPr bwMode="auto">
          <a:xfrm>
            <a:off x="2412724" y="2102922"/>
            <a:ext cx="496246" cy="237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3880972" y="1297901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В</a:t>
            </a:r>
            <a:endParaRPr lang="ru-RU" i="1" dirty="0"/>
          </a:p>
        </p:txBody>
      </p:sp>
      <p:sp>
        <p:nvSpPr>
          <p:cNvPr id="31" name="TextBox 30"/>
          <p:cNvSpPr txBox="1"/>
          <p:nvPr/>
        </p:nvSpPr>
        <p:spPr>
          <a:xfrm>
            <a:off x="2270632" y="554862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А</a:t>
            </a:r>
            <a:endParaRPr lang="ru-RU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 rot="1297720">
                <a:off x="2505269" y="1791546"/>
                <a:ext cx="42101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000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𝜑</m:t>
                      </m:r>
                    </m:oMath>
                  </m:oMathPara>
                </a14:m>
                <a:endParaRPr lang="ru-RU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297720">
                <a:off x="2505269" y="1791546"/>
                <a:ext cx="421013" cy="400110"/>
              </a:xfrm>
              <a:prstGeom prst="rect">
                <a:avLst/>
              </a:prstGeom>
              <a:blipFill rotWithShape="1">
                <a:blip r:embed="rId3"/>
                <a:stretch>
                  <a:fillRect b="-229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25" name="Прямая со стрелкой 1024"/>
          <p:cNvCxnSpPr/>
          <p:nvPr/>
        </p:nvCxnSpPr>
        <p:spPr>
          <a:xfrm flipH="1">
            <a:off x="2809919" y="773501"/>
            <a:ext cx="1211250" cy="1150998"/>
          </a:xfrm>
          <a:prstGeom prst="straightConnector1">
            <a:avLst/>
          </a:prstGeom>
          <a:ln w="190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4355976" y="865235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000" dirty="0" smtClean="0">
                <a:solidFill>
                  <a:srgbClr val="C00000"/>
                </a:solidFill>
              </a:rPr>
              <a:t>1 </a:t>
            </a:r>
            <a:r>
              <a:rPr lang="ru-RU" sz="2000" dirty="0" smtClean="0">
                <a:solidFill>
                  <a:srgbClr val="C00000"/>
                </a:solidFill>
              </a:rPr>
              <a:t>радиан </a:t>
            </a:r>
            <a:r>
              <a:rPr lang="ru-RU" sz="2000" dirty="0" smtClean="0">
                <a:solidFill>
                  <a:schemeClr val="tx2"/>
                </a:solidFill>
              </a:rPr>
              <a:t>— </a:t>
            </a:r>
            <a:r>
              <a:rPr lang="ru-RU" sz="2000" dirty="0">
                <a:solidFill>
                  <a:schemeClr val="tx2"/>
                </a:solidFill>
              </a:rPr>
              <a:t>угол между двумя радиусами круга, </a:t>
            </a:r>
            <a:r>
              <a:rPr lang="ru-RU" sz="2000" dirty="0" smtClean="0">
                <a:solidFill>
                  <a:schemeClr val="tx2"/>
                </a:solidFill>
              </a:rPr>
              <a:t>вырезающими </a:t>
            </a:r>
            <a:r>
              <a:rPr lang="ru-RU" sz="2000" dirty="0">
                <a:solidFill>
                  <a:schemeClr val="tx2"/>
                </a:solidFill>
              </a:rPr>
              <a:t>на </a:t>
            </a:r>
            <a:r>
              <a:rPr lang="ru-RU" sz="2000" dirty="0" smtClean="0">
                <a:solidFill>
                  <a:schemeClr val="tx2"/>
                </a:solidFill>
              </a:rPr>
              <a:t>окружности </a:t>
            </a:r>
            <a:r>
              <a:rPr lang="ru-RU" sz="2000" dirty="0">
                <a:solidFill>
                  <a:schemeClr val="tx2"/>
                </a:solidFill>
              </a:rPr>
              <a:t>дугу, длина которой равняется радиусу.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854636" y="3147814"/>
                <a:ext cx="1073371" cy="791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𝜑</m:t>
                      </m:r>
                      <m:r>
                        <a:rPr lang="ru-RU" sz="24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ru-RU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𝑙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ru-RU" sz="24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4636" y="3147814"/>
                <a:ext cx="1073371" cy="79117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Скругленный прямоугольник 7"/>
          <p:cNvSpPr/>
          <p:nvPr/>
        </p:nvSpPr>
        <p:spPr>
          <a:xfrm>
            <a:off x="1854636" y="3147814"/>
            <a:ext cx="1130563" cy="86409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355976" y="2515743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dirty="0"/>
              <a:t>О</a:t>
            </a:r>
            <a:r>
              <a:rPr lang="ru-RU" sz="2000" dirty="0" smtClean="0"/>
              <a:t>тношение </a:t>
            </a:r>
            <a:r>
              <a:rPr lang="ru-RU" sz="2000" dirty="0"/>
              <a:t>длины дуги, составляющей часть </a:t>
            </a:r>
            <a:r>
              <a:rPr lang="ru-RU" sz="2000" dirty="0" smtClean="0"/>
              <a:t>окружности</a:t>
            </a:r>
            <a:r>
              <a:rPr lang="ru-RU" sz="2000" dirty="0"/>
              <a:t>, к </a:t>
            </a:r>
            <a:r>
              <a:rPr lang="ru-RU" sz="2000" dirty="0" smtClean="0"/>
              <a:t>радиусу </a:t>
            </a:r>
            <a:r>
              <a:rPr lang="ru-RU" sz="2000" dirty="0"/>
              <a:t>этой окружности </a:t>
            </a:r>
            <a:r>
              <a:rPr lang="ru-RU" sz="2000" dirty="0" smtClean="0"/>
              <a:t>не </a:t>
            </a:r>
            <a:r>
              <a:rPr lang="ru-RU" sz="2000" dirty="0"/>
              <a:t>зависит от радиуса и определяется только углом между радиусами, </a:t>
            </a:r>
            <a:r>
              <a:rPr lang="ru-RU" sz="2000" dirty="0" smtClean="0"/>
              <a:t>вырезающими </a:t>
            </a:r>
            <a:r>
              <a:rPr lang="ru-RU" sz="2000" dirty="0"/>
              <a:t>эту дугу.</a:t>
            </a:r>
          </a:p>
        </p:txBody>
      </p:sp>
    </p:spTree>
    <p:extLst>
      <p:ext uri="{BB962C8B-B14F-4D97-AF65-F5344CB8AC3E}">
        <p14:creationId xmlns:p14="http://schemas.microsoft.com/office/powerpoint/2010/main" val="2551213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2136 0.00433 L 0.04601 0.01266 L 0.07153 0.02809 L 0.09705 0.04908 L 0.1184 0.07346 L 0.13507 0.09877 L 0.1441 0.11544 " pathEditMode="relative" ptsTypes="AAAAAAAA">
                                      <p:cBhvr>
                                        <p:cTn id="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4" grpId="1" animBg="1"/>
      <p:bldP spid="24" grpId="0"/>
      <p:bldP spid="30" grpId="0"/>
      <p:bldP spid="31" grpId="0"/>
      <p:bldP spid="29" grpId="0"/>
      <p:bldP spid="5" grpId="0"/>
      <p:bldP spid="7" grpId="0"/>
      <p:bldP spid="8" grpId="0" animBg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848" r="1"/>
          <a:stretch/>
        </p:blipFill>
        <p:spPr bwMode="auto">
          <a:xfrm>
            <a:off x="539552" y="523875"/>
            <a:ext cx="4364527" cy="40957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cxnSp>
        <p:nvCxnSpPr>
          <p:cNvPr id="3" name="Прямая соединительная линия 2"/>
          <p:cNvCxnSpPr/>
          <p:nvPr/>
        </p:nvCxnSpPr>
        <p:spPr>
          <a:xfrm flipH="1">
            <a:off x="2555776" y="1491630"/>
            <a:ext cx="72008" cy="1080120"/>
          </a:xfrm>
          <a:prstGeom prst="line">
            <a:avLst/>
          </a:prstGeom>
          <a:ln w="57150">
            <a:solidFill>
              <a:srgbClr val="FFFF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 flipV="1">
            <a:off x="2555776" y="2427735"/>
            <a:ext cx="1152128" cy="144015"/>
          </a:xfrm>
          <a:prstGeom prst="straightConnector1">
            <a:avLst/>
          </a:prstGeom>
          <a:ln w="571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3707904" y="843558"/>
            <a:ext cx="1512168" cy="86409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5214418" y="843558"/>
            <a:ext cx="653726" cy="619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214418" y="474226"/>
            <a:ext cx="5453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chemeClr val="tx2"/>
                </a:solidFill>
              </a:rPr>
              <a:t>4</a:t>
            </a:r>
            <a:r>
              <a:rPr lang="en-US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smtClean="0">
                <a:solidFill>
                  <a:schemeClr val="tx2"/>
                </a:solidFill>
              </a:rPr>
              <a:t>м</a:t>
            </a:r>
            <a:endParaRPr lang="ru-RU" sz="2000" dirty="0">
              <a:solidFill>
                <a:schemeClr val="tx2"/>
              </a:solidFill>
            </a:endParaRPr>
          </a:p>
        </p:txBody>
      </p:sp>
      <p:sp>
        <p:nvSpPr>
          <p:cNvPr id="15" name="Полилиния 14"/>
          <p:cNvSpPr/>
          <p:nvPr/>
        </p:nvSpPr>
        <p:spPr>
          <a:xfrm>
            <a:off x="2621756" y="1478756"/>
            <a:ext cx="1112044" cy="954882"/>
          </a:xfrm>
          <a:custGeom>
            <a:avLst/>
            <a:gdLst>
              <a:gd name="connsiteX0" fmla="*/ 0 w 1112044"/>
              <a:gd name="connsiteY0" fmla="*/ 0 h 954882"/>
              <a:gd name="connsiteX1" fmla="*/ 876300 w 1112044"/>
              <a:gd name="connsiteY1" fmla="*/ 166688 h 954882"/>
              <a:gd name="connsiteX2" fmla="*/ 1112044 w 1112044"/>
              <a:gd name="connsiteY2" fmla="*/ 954882 h 954882"/>
              <a:gd name="connsiteX0" fmla="*/ 0 w 1112044"/>
              <a:gd name="connsiteY0" fmla="*/ 0 h 954882"/>
              <a:gd name="connsiteX1" fmla="*/ 842963 w 1112044"/>
              <a:gd name="connsiteY1" fmla="*/ 192882 h 954882"/>
              <a:gd name="connsiteX2" fmla="*/ 1112044 w 1112044"/>
              <a:gd name="connsiteY2" fmla="*/ 954882 h 954882"/>
              <a:gd name="connsiteX0" fmla="*/ 0 w 1112044"/>
              <a:gd name="connsiteY0" fmla="*/ 0 h 954882"/>
              <a:gd name="connsiteX1" fmla="*/ 826294 w 1112044"/>
              <a:gd name="connsiteY1" fmla="*/ 207169 h 954882"/>
              <a:gd name="connsiteX2" fmla="*/ 1112044 w 1112044"/>
              <a:gd name="connsiteY2" fmla="*/ 954882 h 954882"/>
              <a:gd name="connsiteX0" fmla="*/ 0 w 1112044"/>
              <a:gd name="connsiteY0" fmla="*/ 0 h 954882"/>
              <a:gd name="connsiteX1" fmla="*/ 845344 w 1112044"/>
              <a:gd name="connsiteY1" fmla="*/ 185738 h 954882"/>
              <a:gd name="connsiteX2" fmla="*/ 1112044 w 1112044"/>
              <a:gd name="connsiteY2" fmla="*/ 954882 h 954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12044" h="954882">
                <a:moveTo>
                  <a:pt x="0" y="0"/>
                </a:moveTo>
                <a:cubicBezTo>
                  <a:pt x="345479" y="3770"/>
                  <a:pt x="660003" y="26591"/>
                  <a:pt x="845344" y="185738"/>
                </a:cubicBezTo>
                <a:cubicBezTo>
                  <a:pt x="1030685" y="344885"/>
                  <a:pt x="1086842" y="640358"/>
                  <a:pt x="1112044" y="954882"/>
                </a:cubicBezTo>
              </a:path>
            </a:pathLst>
          </a:custGeom>
          <a:noFill/>
          <a:ln w="57150"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5030" b="14399"/>
          <a:stretch/>
        </p:blipFill>
        <p:spPr bwMode="auto">
          <a:xfrm>
            <a:off x="5959990" y="904624"/>
            <a:ext cx="2855540" cy="3474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9" name="Прямая соединительная линия 18"/>
          <p:cNvCxnSpPr/>
          <p:nvPr/>
        </p:nvCxnSpPr>
        <p:spPr>
          <a:xfrm flipH="1">
            <a:off x="7236296" y="1624362"/>
            <a:ext cx="36004" cy="1017500"/>
          </a:xfrm>
          <a:prstGeom prst="line">
            <a:avLst/>
          </a:prstGeom>
          <a:ln w="28575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7218811" y="2624846"/>
            <a:ext cx="1169613" cy="1701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олилиния 20"/>
          <p:cNvSpPr/>
          <p:nvPr/>
        </p:nvSpPr>
        <p:spPr>
          <a:xfrm>
            <a:off x="7272300" y="1624362"/>
            <a:ext cx="1116124" cy="1000484"/>
          </a:xfrm>
          <a:custGeom>
            <a:avLst/>
            <a:gdLst>
              <a:gd name="connsiteX0" fmla="*/ 0 w 1112044"/>
              <a:gd name="connsiteY0" fmla="*/ 0 h 954882"/>
              <a:gd name="connsiteX1" fmla="*/ 876300 w 1112044"/>
              <a:gd name="connsiteY1" fmla="*/ 166688 h 954882"/>
              <a:gd name="connsiteX2" fmla="*/ 1112044 w 1112044"/>
              <a:gd name="connsiteY2" fmla="*/ 954882 h 954882"/>
              <a:gd name="connsiteX0" fmla="*/ 0 w 1112044"/>
              <a:gd name="connsiteY0" fmla="*/ 0 h 954882"/>
              <a:gd name="connsiteX1" fmla="*/ 842963 w 1112044"/>
              <a:gd name="connsiteY1" fmla="*/ 192882 h 954882"/>
              <a:gd name="connsiteX2" fmla="*/ 1112044 w 1112044"/>
              <a:gd name="connsiteY2" fmla="*/ 954882 h 954882"/>
              <a:gd name="connsiteX0" fmla="*/ 0 w 1112044"/>
              <a:gd name="connsiteY0" fmla="*/ 0 h 954882"/>
              <a:gd name="connsiteX1" fmla="*/ 826294 w 1112044"/>
              <a:gd name="connsiteY1" fmla="*/ 207169 h 954882"/>
              <a:gd name="connsiteX2" fmla="*/ 1112044 w 1112044"/>
              <a:gd name="connsiteY2" fmla="*/ 954882 h 954882"/>
              <a:gd name="connsiteX0" fmla="*/ 0 w 1112044"/>
              <a:gd name="connsiteY0" fmla="*/ 0 h 954882"/>
              <a:gd name="connsiteX1" fmla="*/ 845344 w 1112044"/>
              <a:gd name="connsiteY1" fmla="*/ 185738 h 954882"/>
              <a:gd name="connsiteX2" fmla="*/ 1112044 w 1112044"/>
              <a:gd name="connsiteY2" fmla="*/ 954882 h 954882"/>
              <a:gd name="connsiteX0" fmla="*/ 0 w 1112044"/>
              <a:gd name="connsiteY0" fmla="*/ 0 h 954882"/>
              <a:gd name="connsiteX1" fmla="*/ 823652 w 1112044"/>
              <a:gd name="connsiteY1" fmla="*/ 216906 h 954882"/>
              <a:gd name="connsiteX2" fmla="*/ 1112044 w 1112044"/>
              <a:gd name="connsiteY2" fmla="*/ 954882 h 954882"/>
              <a:gd name="connsiteX0" fmla="*/ 0 w 1112044"/>
              <a:gd name="connsiteY0" fmla="*/ 0 h 954882"/>
              <a:gd name="connsiteX1" fmla="*/ 791114 w 1112044"/>
              <a:gd name="connsiteY1" fmla="*/ 237685 h 954882"/>
              <a:gd name="connsiteX2" fmla="*/ 1112044 w 1112044"/>
              <a:gd name="connsiteY2" fmla="*/ 954882 h 954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12044" h="954882">
                <a:moveTo>
                  <a:pt x="0" y="0"/>
                </a:moveTo>
                <a:cubicBezTo>
                  <a:pt x="345479" y="3770"/>
                  <a:pt x="605773" y="78538"/>
                  <a:pt x="791114" y="237685"/>
                </a:cubicBezTo>
                <a:cubicBezTo>
                  <a:pt x="976455" y="396832"/>
                  <a:pt x="1086842" y="640358"/>
                  <a:pt x="1112044" y="954882"/>
                </a:cubicBezTo>
              </a:path>
            </a:pathLst>
          </a:custGeom>
          <a:noFill/>
          <a:ln w="57150"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7743873" y="323820"/>
            <a:ext cx="8483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chemeClr val="tx2"/>
                </a:solidFill>
              </a:rPr>
              <a:t>1.5 см</a:t>
            </a:r>
            <a:endParaRPr lang="ru-RU" sz="2000" dirty="0">
              <a:solidFill>
                <a:schemeClr val="tx2"/>
              </a:solidFill>
            </a:endParaRPr>
          </a:p>
        </p:txBody>
      </p:sp>
      <p:cxnSp>
        <p:nvCxnSpPr>
          <p:cNvPr id="31" name="Прямая со стрелкой 30"/>
          <p:cNvCxnSpPr>
            <a:endCxn id="21" idx="1"/>
          </p:cNvCxnSpPr>
          <p:nvPr/>
        </p:nvCxnSpPr>
        <p:spPr>
          <a:xfrm flipH="1">
            <a:off x="8066317" y="723930"/>
            <a:ext cx="466123" cy="114946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0" name="Прямая соединительная линия 1029"/>
          <p:cNvCxnSpPr/>
          <p:nvPr/>
        </p:nvCxnSpPr>
        <p:spPr>
          <a:xfrm flipH="1">
            <a:off x="7803617" y="723930"/>
            <a:ext cx="72882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44" name="Группа 1043"/>
          <p:cNvGrpSpPr/>
          <p:nvPr/>
        </p:nvGrpSpPr>
        <p:grpSpPr>
          <a:xfrm>
            <a:off x="2600588" y="2283718"/>
            <a:ext cx="243220" cy="228599"/>
            <a:chOff x="2600588" y="2283718"/>
            <a:chExt cx="243220" cy="228599"/>
          </a:xfrm>
        </p:grpSpPr>
        <p:cxnSp>
          <p:nvCxnSpPr>
            <p:cNvPr id="1032" name="Прямая соединительная линия 1031"/>
            <p:cNvCxnSpPr/>
            <p:nvPr/>
          </p:nvCxnSpPr>
          <p:spPr>
            <a:xfrm flipV="1">
              <a:off x="2600588" y="2296507"/>
              <a:ext cx="243220" cy="37652"/>
            </a:xfrm>
            <a:prstGeom prst="line">
              <a:avLst/>
            </a:prstGeom>
            <a:ln w="38100">
              <a:solidFill>
                <a:srgbClr val="00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6" name="Прямая соединительная линия 1035"/>
            <p:cNvCxnSpPr/>
            <p:nvPr/>
          </p:nvCxnSpPr>
          <p:spPr>
            <a:xfrm flipH="1">
              <a:off x="2813059" y="2283718"/>
              <a:ext cx="15510" cy="228599"/>
            </a:xfrm>
            <a:prstGeom prst="line">
              <a:avLst/>
            </a:prstGeom>
            <a:ln w="38100">
              <a:solidFill>
                <a:srgbClr val="00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Группа 56"/>
          <p:cNvGrpSpPr/>
          <p:nvPr/>
        </p:nvGrpSpPr>
        <p:grpSpPr>
          <a:xfrm>
            <a:off x="7254298" y="2385442"/>
            <a:ext cx="256977" cy="228599"/>
            <a:chOff x="2586831" y="2283718"/>
            <a:chExt cx="256977" cy="228599"/>
          </a:xfrm>
        </p:grpSpPr>
        <p:cxnSp>
          <p:nvCxnSpPr>
            <p:cNvPr id="58" name="Прямая соединительная линия 57"/>
            <p:cNvCxnSpPr/>
            <p:nvPr/>
          </p:nvCxnSpPr>
          <p:spPr>
            <a:xfrm>
              <a:off x="2586831" y="2296293"/>
              <a:ext cx="256977" cy="214"/>
            </a:xfrm>
            <a:prstGeom prst="line">
              <a:avLst/>
            </a:prstGeom>
            <a:ln w="38100">
              <a:solidFill>
                <a:srgbClr val="00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Прямая соединительная линия 58"/>
            <p:cNvCxnSpPr/>
            <p:nvPr/>
          </p:nvCxnSpPr>
          <p:spPr>
            <a:xfrm>
              <a:off x="2828569" y="2283718"/>
              <a:ext cx="0" cy="228599"/>
            </a:xfrm>
            <a:prstGeom prst="line">
              <a:avLst/>
            </a:prstGeom>
            <a:ln w="38100">
              <a:solidFill>
                <a:srgbClr val="00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51" name="TextBox 1050"/>
              <p:cNvSpPr txBox="1"/>
              <p:nvPr/>
            </p:nvSpPr>
            <p:spPr>
              <a:xfrm rot="248306">
                <a:off x="2777591" y="1869573"/>
                <a:ext cx="378757" cy="5629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i="1" smtClean="0">
                              <a:solidFill>
                                <a:srgbClr val="00B0F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i="1" smtClean="0">
                              <a:solidFill>
                                <a:srgbClr val="00B0F0"/>
                              </a:solidFill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1051" name="TextBox 10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48306">
                <a:off x="2777591" y="1869573"/>
                <a:ext cx="378757" cy="5629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 rot="248306">
                <a:off x="7526328" y="2015019"/>
                <a:ext cx="378757" cy="5629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i="1" smtClean="0">
                              <a:solidFill>
                                <a:srgbClr val="FFFF66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b="0" i="1" smtClean="0">
                              <a:solidFill>
                                <a:srgbClr val="FFFF66"/>
                              </a:solidFill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FF66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dirty="0">
                  <a:solidFill>
                    <a:srgbClr val="FFFF66"/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48306">
                <a:off x="7526328" y="2015019"/>
                <a:ext cx="378757" cy="56297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2527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 animBg="1"/>
      <p:bldP spid="21" grpId="0" animBg="1"/>
      <p:bldP spid="29" grpId="0"/>
      <p:bldP spid="1051" grpId="0"/>
      <p:bldP spid="6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23478"/>
            <a:ext cx="813690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Угловая скорость </a:t>
            </a:r>
            <a:r>
              <a:rPr lang="ru-RU" sz="2000" dirty="0"/>
              <a:t>точки, равномерно движущейся по </a:t>
            </a:r>
            <a:r>
              <a:rPr lang="ru-RU" sz="2000" dirty="0" smtClean="0"/>
              <a:t>окружности — отношение </a:t>
            </a:r>
            <a:r>
              <a:rPr lang="ru-RU" sz="2000" dirty="0"/>
              <a:t>угла поворота радиуса, проведенного к точке, к промежутку времени, в течение которого </a:t>
            </a:r>
            <a:r>
              <a:rPr lang="ru-RU" sz="2000" dirty="0" smtClean="0"/>
              <a:t>совершен </a:t>
            </a:r>
            <a:r>
              <a:rPr lang="ru-RU" sz="2000" dirty="0"/>
              <a:t>этот поворот.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728536" y="1375676"/>
                <a:ext cx="1281056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𝜔</m:t>
                      </m:r>
                      <m:r>
                        <a:rPr lang="ru-RU" sz="24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ru-RU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Δ</m:t>
                          </m:r>
                          <m:r>
                            <a:rPr lang="el-GR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𝜑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Δ</m:t>
                          </m:r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ru-RU" sz="24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8536" y="1375676"/>
                <a:ext cx="1281056" cy="7861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Скругленный прямоугольник 3"/>
          <p:cNvSpPr/>
          <p:nvPr/>
        </p:nvSpPr>
        <p:spPr>
          <a:xfrm>
            <a:off x="5800544" y="1375676"/>
            <a:ext cx="1209048" cy="78617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6" name="Группа 15"/>
          <p:cNvGrpSpPr/>
          <p:nvPr/>
        </p:nvGrpSpPr>
        <p:grpSpPr>
          <a:xfrm>
            <a:off x="780316" y="1636931"/>
            <a:ext cx="2999945" cy="2935393"/>
            <a:chOff x="491935" y="1343620"/>
            <a:chExt cx="3529234" cy="3453293"/>
          </a:xfrm>
        </p:grpSpPr>
        <p:sp>
          <p:nvSpPr>
            <p:cNvPr id="5" name="Овал 4"/>
            <p:cNvSpPr/>
            <p:nvPr/>
          </p:nvSpPr>
          <p:spPr>
            <a:xfrm>
              <a:off x="491935" y="1498714"/>
              <a:ext cx="3529234" cy="3298199"/>
            </a:xfrm>
            <a:prstGeom prst="ellipse">
              <a:avLst/>
            </a:prstGeom>
            <a:ln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/>
            <p:cNvSpPr/>
            <p:nvPr/>
          </p:nvSpPr>
          <p:spPr>
            <a:xfrm>
              <a:off x="2119761" y="1343620"/>
              <a:ext cx="348625" cy="319626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 стрелкой 6"/>
            <p:cNvCxnSpPr/>
            <p:nvPr/>
          </p:nvCxnSpPr>
          <p:spPr>
            <a:xfrm flipV="1">
              <a:off x="2291451" y="1515393"/>
              <a:ext cx="2622" cy="165137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1957121" y="2982101"/>
              <a:ext cx="3369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i="1" dirty="0" smtClean="0"/>
                <a:t>О</a:t>
              </a:r>
              <a:endParaRPr lang="ru-RU" i="1" dirty="0"/>
            </a:p>
          </p:txBody>
        </p:sp>
        <p:cxnSp>
          <p:nvCxnSpPr>
            <p:cNvPr id="9" name="Прямая со стрелкой 8"/>
            <p:cNvCxnSpPr/>
            <p:nvPr/>
          </p:nvCxnSpPr>
          <p:spPr>
            <a:xfrm flipV="1">
              <a:off x="2294073" y="2086200"/>
              <a:ext cx="1293869" cy="1080567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pic>
          <p:nvPicPr>
            <p:cNvPr id="10" name="Picture 2" descr="C:\Users\user\AppData\Local\Temp\SNAGHTML4a2c9c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112" b="72347"/>
            <a:stretch/>
          </p:blipFill>
          <p:spPr bwMode="auto">
            <a:xfrm>
              <a:off x="2292762" y="2553476"/>
              <a:ext cx="496246" cy="2370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2" name="TextBox 11"/>
                <p:cNvSpPr txBox="1"/>
                <p:nvPr/>
              </p:nvSpPr>
              <p:spPr>
                <a:xfrm rot="1297720">
                  <a:off x="2337449" y="2166357"/>
                  <a:ext cx="674447" cy="47070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l-GR" sz="200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Δ</m:t>
                        </m:r>
                        <m:r>
                          <a:rPr lang="ru-RU" sz="200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𝜑</m:t>
                        </m:r>
                      </m:oMath>
                    </m:oMathPara>
                  </a14:m>
                  <a:endParaRPr lang="ru-RU" sz="2000" dirty="0">
                    <a:solidFill>
                      <a:srgbClr val="C00000"/>
                    </a:solidFill>
                  </a:endParaRPr>
                </a:p>
              </p:txBody>
            </p:sp>
          </mc:Choice>
          <mc:Fallback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297720">
                  <a:off x="2337449" y="2166357"/>
                  <a:ext cx="674447" cy="470703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2083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247734" y="2354402"/>
                <a:ext cx="197547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l-GR" sz="2400" i="1" smtClean="0">
                              <a:latin typeface="Cambria Math"/>
                              <a:ea typeface="Cambria Math"/>
                            </a:rPr>
                            <m:t>Δ</m:t>
                          </m:r>
                          <m:r>
                            <a:rPr lang="el-GR" sz="2400" i="1" smtClean="0">
                              <a:latin typeface="Cambria Math"/>
                              <a:ea typeface="Cambria Math"/>
                            </a:rPr>
                            <m:t>𝜑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=[</m:t>
                      </m:r>
                      <m:r>
                        <a:rPr lang="ru-RU" sz="2400" b="0" i="1" smtClean="0">
                          <a:latin typeface="Cambria Math"/>
                          <a:ea typeface="Cambria Math"/>
                        </a:rPr>
                        <m:t>рад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]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7734" y="2354402"/>
                <a:ext cx="1975477" cy="461665"/>
              </a:xfrm>
              <a:prstGeom prst="rect">
                <a:avLst/>
              </a:prstGeom>
              <a:blipFill rotWithShape="1">
                <a:blip r:embed="rId5"/>
                <a:stretch>
                  <a:fillRect r="-617" b="-1710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761464" y="2354401"/>
                <a:ext cx="15323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l-GR" sz="2400" i="1" smtClean="0">
                              <a:latin typeface="Cambria Math"/>
                              <a:ea typeface="Cambria Math"/>
                            </a:rPr>
                            <m:t>Δ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=[</m:t>
                      </m:r>
                      <m:r>
                        <a:rPr lang="ru-RU" sz="2400" b="0" i="1" smtClean="0">
                          <a:latin typeface="Cambria Math"/>
                          <a:ea typeface="Cambria Math"/>
                        </a:rPr>
                        <m:t>с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]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1464" y="2354401"/>
                <a:ext cx="1532343" cy="461665"/>
              </a:xfrm>
              <a:prstGeom prst="rect">
                <a:avLst/>
              </a:prstGeom>
              <a:blipFill rotWithShape="1">
                <a:blip r:embed="rId6"/>
                <a:stretch>
                  <a:fillRect r="-1190" b="-1710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Стрелка вниз 19"/>
          <p:cNvSpPr/>
          <p:nvPr/>
        </p:nvSpPr>
        <p:spPr>
          <a:xfrm flipH="1">
            <a:off x="6162592" y="3202467"/>
            <a:ext cx="308831" cy="3985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авая фигурная скобка 20"/>
          <p:cNvSpPr/>
          <p:nvPr/>
        </p:nvSpPr>
        <p:spPr>
          <a:xfrm rot="5400000">
            <a:off x="6174700" y="996976"/>
            <a:ext cx="234653" cy="3924827"/>
          </a:xfrm>
          <a:prstGeom prst="rightBrace">
            <a:avLst>
              <a:gd name="adj1" fmla="val 111694"/>
              <a:gd name="adj2" fmla="val 49458"/>
            </a:avLst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383380" y="3822370"/>
                <a:ext cx="1817292" cy="7248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ru-RU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рад</m:t>
                              </m:r>
                            </m:num>
                            <m:den>
                              <m:r>
                                <a:rPr lang="ru-RU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с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ru-RU" sz="24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3380" y="3822370"/>
                <a:ext cx="1817292" cy="724878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Скругленный прямоугольник 22"/>
          <p:cNvSpPr/>
          <p:nvPr/>
        </p:nvSpPr>
        <p:spPr>
          <a:xfrm>
            <a:off x="5436096" y="3822370"/>
            <a:ext cx="1764576" cy="72487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47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17" grpId="0"/>
      <p:bldP spid="18" grpId="0"/>
      <p:bldP spid="20" grpId="0" animBg="1"/>
      <p:bldP spid="21" grpId="0" animBg="1"/>
      <p:bldP spid="22" grpId="0"/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358906" y="420297"/>
                <a:ext cx="1281056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𝜔</m:t>
                      </m:r>
                      <m:r>
                        <a:rPr lang="ru-RU" sz="24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ru-RU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Δ</m:t>
                          </m:r>
                          <m:r>
                            <a:rPr lang="el-GR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𝜑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Δ</m:t>
                          </m:r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ru-RU" sz="24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8906" y="420297"/>
                <a:ext cx="1281056" cy="7861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462747" y="1322428"/>
                <a:ext cx="1073371" cy="791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𝜑</m:t>
                      </m:r>
                      <m:r>
                        <a:rPr lang="ru-RU" sz="24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ru-RU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𝑙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ru-RU" sz="24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2747" y="1322428"/>
                <a:ext cx="1073371" cy="79117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Правая фигурная скобка 3"/>
          <p:cNvSpPr/>
          <p:nvPr/>
        </p:nvSpPr>
        <p:spPr>
          <a:xfrm>
            <a:off x="3536118" y="483127"/>
            <a:ext cx="239484" cy="1678601"/>
          </a:xfrm>
          <a:prstGeom prst="rightBrace">
            <a:avLst>
              <a:gd name="adj1" fmla="val 52731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/>
          <p:cNvSpPr/>
          <p:nvPr/>
        </p:nvSpPr>
        <p:spPr>
          <a:xfrm>
            <a:off x="4020944" y="1134466"/>
            <a:ext cx="576064" cy="3759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911019" y="961271"/>
                <a:ext cx="1087927" cy="7223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𝜔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ru-RU" sz="24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1019" y="961271"/>
                <a:ext cx="1087927" cy="72231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6195724" y="1122372"/>
            <a:ext cx="5918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или</a:t>
            </a:r>
            <a:endParaRPr lang="ru-RU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927243" y="1091594"/>
                <a:ext cx="12419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ru-RU" sz="24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𝜔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𝑅</m:t>
                      </m:r>
                    </m:oMath>
                  </m:oMathPara>
                </a14:m>
                <a:endParaRPr lang="ru-RU" sz="24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7243" y="1091594"/>
                <a:ext cx="1241943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Скругленный прямоугольник 8"/>
          <p:cNvSpPr/>
          <p:nvPr/>
        </p:nvSpPr>
        <p:spPr>
          <a:xfrm>
            <a:off x="4975220" y="961271"/>
            <a:ext cx="1080120" cy="75674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912134" y="1091594"/>
            <a:ext cx="1241943" cy="46166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147759" y="1877419"/>
            <a:ext cx="47518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Связь м/у линейной и угловой скоростью.</a:t>
            </a:r>
            <a:endParaRPr lang="ru-RU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659624" y="2571750"/>
            <a:ext cx="78177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Частота вращения </a:t>
            </a:r>
            <a:r>
              <a:rPr lang="ru-RU" sz="2400" dirty="0" smtClean="0"/>
              <a:t>— число </a:t>
            </a:r>
            <a:r>
              <a:rPr lang="ru-RU" sz="2400" dirty="0"/>
              <a:t>оборотов в единицу </a:t>
            </a:r>
            <a:r>
              <a:rPr lang="ru-RU" sz="2400" dirty="0" smtClean="0"/>
              <a:t>времени. </a:t>
            </a:r>
            <a:endParaRPr lang="ru-RU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641893" y="3153341"/>
                <a:ext cx="1053430" cy="7837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𝜈</m:t>
                      </m:r>
                      <m:r>
                        <a:rPr lang="ru-RU" sz="24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ru-RU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𝑁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ru-RU" sz="24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1893" y="3153341"/>
                <a:ext cx="1053430" cy="78374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Скругленный прямоугольник 13"/>
          <p:cNvSpPr/>
          <p:nvPr/>
        </p:nvSpPr>
        <p:spPr>
          <a:xfrm>
            <a:off x="2641893" y="3153341"/>
            <a:ext cx="1127871" cy="87021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633582" y="4243370"/>
            <a:ext cx="53334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>
                <a:solidFill>
                  <a:schemeClr val="tx2"/>
                </a:solidFill>
              </a:rPr>
              <a:t>N</a:t>
            </a:r>
            <a:r>
              <a:rPr lang="en-US" sz="2000" dirty="0" smtClean="0"/>
              <a:t> — </a:t>
            </a:r>
            <a:r>
              <a:rPr lang="ru-RU" sz="2000" dirty="0" smtClean="0"/>
              <a:t>число оборотов за промежуток времени </a:t>
            </a:r>
            <a:r>
              <a:rPr lang="en-US" sz="2000" i="1" dirty="0" smtClean="0">
                <a:solidFill>
                  <a:schemeClr val="tx2"/>
                </a:solidFill>
              </a:rPr>
              <a:t>t</a:t>
            </a:r>
            <a:r>
              <a:rPr lang="ru-RU" sz="2000" i="1" dirty="0" smtClean="0"/>
              <a:t>.</a:t>
            </a:r>
            <a:endParaRPr lang="ru-RU" sz="20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353880" y="3357616"/>
                <a:ext cx="158998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𝜈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=[</m:t>
                      </m:r>
                      <m:r>
                        <a:rPr lang="ru-RU" sz="24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Гц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]</m:t>
                      </m:r>
                    </m:oMath>
                  </m:oMathPara>
                </a14:m>
                <a:endParaRPr lang="ru-RU" sz="24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3880" y="3357616"/>
                <a:ext cx="1589987" cy="461665"/>
              </a:xfrm>
              <a:prstGeom prst="rect">
                <a:avLst/>
              </a:prstGeom>
              <a:blipFill rotWithShape="1">
                <a:blip r:embed="rId7"/>
                <a:stretch>
                  <a:fillRect r="-1149" b="-1710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Дуга 16"/>
          <p:cNvSpPr/>
          <p:nvPr/>
        </p:nvSpPr>
        <p:spPr>
          <a:xfrm>
            <a:off x="225823" y="452408"/>
            <a:ext cx="1563155" cy="1234890"/>
          </a:xfrm>
          <a:prstGeom prst="arc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9" name="Прямая соединительная линия 18"/>
          <p:cNvCxnSpPr>
            <a:endCxn id="17" idx="0"/>
          </p:cNvCxnSpPr>
          <p:nvPr/>
        </p:nvCxnSpPr>
        <p:spPr>
          <a:xfrm flipV="1">
            <a:off x="467544" y="452408"/>
            <a:ext cx="539856" cy="166119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>
            <a:endCxn id="17" idx="2"/>
          </p:cNvCxnSpPr>
          <p:nvPr/>
        </p:nvCxnSpPr>
        <p:spPr>
          <a:xfrm flipV="1">
            <a:off x="467544" y="1069853"/>
            <a:ext cx="1321434" cy="104375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 rot="1682165">
                <a:off x="1509358" y="380802"/>
                <a:ext cx="3170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𝑙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82165">
                <a:off x="1509358" y="380802"/>
                <a:ext cx="317010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 rot="19307230">
            <a:off x="1228069" y="1407064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R</a:t>
            </a:r>
            <a:endParaRPr lang="ru-RU" i="1" dirty="0"/>
          </a:p>
        </p:txBody>
      </p:sp>
      <p:sp>
        <p:nvSpPr>
          <p:cNvPr id="26" name="TextBox 25"/>
          <p:cNvSpPr txBox="1"/>
          <p:nvPr/>
        </p:nvSpPr>
        <p:spPr>
          <a:xfrm>
            <a:off x="394325" y="2031578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O</a:t>
            </a:r>
            <a:endParaRPr lang="ru-RU" i="1" dirty="0"/>
          </a:p>
        </p:txBody>
      </p:sp>
      <p:pic>
        <p:nvPicPr>
          <p:cNvPr id="27" name="Picture 2" descr="C:\Users\user\AppData\Local\Temp\SNAGHTML4a2c9c.PN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12" b="72347"/>
          <a:stretch/>
        </p:blipFill>
        <p:spPr bwMode="auto">
          <a:xfrm>
            <a:off x="620533" y="1607536"/>
            <a:ext cx="333944" cy="159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/>
              <p:cNvSpPr txBox="1"/>
              <p:nvPr/>
            </p:nvSpPr>
            <p:spPr>
              <a:xfrm rot="1297720">
                <a:off x="615555" y="1254632"/>
                <a:ext cx="57329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00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Δ</m:t>
                      </m:r>
                      <m:r>
                        <a:rPr lang="ru-RU" sz="200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𝜑</m:t>
                      </m:r>
                    </m:oMath>
                  </m:oMathPara>
                </a14:m>
                <a:endParaRPr lang="ru-RU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297720">
                <a:off x="615555" y="1254632"/>
                <a:ext cx="573298" cy="400110"/>
              </a:xfrm>
              <a:prstGeom prst="rect">
                <a:avLst/>
              </a:prstGeom>
              <a:blipFill rotWithShape="1">
                <a:blip r:embed="rId10"/>
                <a:stretch>
                  <a:fillRect b="-103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4875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 animBg="1"/>
      <p:bldP spid="6" grpId="0"/>
      <p:bldP spid="7" grpId="0"/>
      <p:bldP spid="8" grpId="0"/>
      <p:bldP spid="9" grpId="0" animBg="1"/>
      <p:bldP spid="10" grpId="0" animBg="1"/>
      <p:bldP spid="11" grpId="0"/>
      <p:bldP spid="12" grpId="0"/>
      <p:bldP spid="13" grpId="0"/>
      <p:bldP spid="14" grpId="0" animBg="1"/>
      <p:bldP spid="15" grpId="0"/>
      <p:bldP spid="16" grpId="0"/>
      <p:bldP spid="17" grpId="0" animBg="1"/>
      <p:bldP spid="22" grpId="0"/>
      <p:bldP spid="23" grpId="0"/>
      <p:bldP spid="26" grpId="0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519383" y="456627"/>
            <a:ext cx="2828481" cy="2643320"/>
            <a:chOff x="491935" y="1498714"/>
            <a:chExt cx="3529234" cy="3298199"/>
          </a:xfrm>
        </p:grpSpPr>
        <p:sp>
          <p:nvSpPr>
            <p:cNvPr id="4" name="Овал 3"/>
            <p:cNvSpPr/>
            <p:nvPr/>
          </p:nvSpPr>
          <p:spPr>
            <a:xfrm>
              <a:off x="491935" y="1498714"/>
              <a:ext cx="3529234" cy="3298199"/>
            </a:xfrm>
            <a:prstGeom prst="ellipse">
              <a:avLst/>
            </a:prstGeom>
            <a:ln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957121" y="2982101"/>
              <a:ext cx="3369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i="1" dirty="0" smtClean="0"/>
                <a:t>О</a:t>
              </a:r>
              <a:endParaRPr lang="ru-RU" i="1" dirty="0"/>
            </a:p>
          </p:txBody>
        </p:sp>
        <p:cxnSp>
          <p:nvCxnSpPr>
            <p:cNvPr id="8" name="Прямая со стрелкой 7"/>
            <p:cNvCxnSpPr/>
            <p:nvPr/>
          </p:nvCxnSpPr>
          <p:spPr>
            <a:xfrm flipV="1">
              <a:off x="2294073" y="2086200"/>
              <a:ext cx="1293869" cy="1080567"/>
            </a:xfrm>
            <a:prstGeom prst="straightConnector1">
              <a:avLst/>
            </a:prstGeom>
            <a:ln>
              <a:prstDash val="solid"/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" name="Овал 1"/>
          <p:cNvSpPr/>
          <p:nvPr/>
        </p:nvSpPr>
        <p:spPr>
          <a:xfrm>
            <a:off x="1871184" y="320780"/>
            <a:ext cx="296341" cy="271691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 rot="19226899">
            <a:off x="2083625" y="1151179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/>
              <a:t>R</a:t>
            </a:r>
            <a:endParaRPr lang="ru-RU" sz="2000" i="1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3892124" y="320781"/>
            <a:ext cx="489654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</a:rPr>
              <a:t>Периодом </a:t>
            </a:r>
            <a:r>
              <a:rPr lang="ru-RU" sz="2400" dirty="0" smtClean="0">
                <a:solidFill>
                  <a:srgbClr val="C00000"/>
                </a:solidFill>
              </a:rPr>
              <a:t>обращения </a:t>
            </a:r>
            <a:r>
              <a:rPr lang="ru-RU" sz="2000" dirty="0"/>
              <a:t>при движении материальной точи по окружности называют время совершения одного полного оборота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139952" y="1961901"/>
                <a:ext cx="1076770" cy="7570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𝑇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𝑡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ru-RU" sz="24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1961901"/>
                <a:ext cx="1076770" cy="75706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Скругленный прямоугольник 22"/>
          <p:cNvSpPr/>
          <p:nvPr/>
        </p:nvSpPr>
        <p:spPr>
          <a:xfrm>
            <a:off x="4139952" y="1913123"/>
            <a:ext cx="1076770" cy="85462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308304" y="2064767"/>
                <a:ext cx="141038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𝑇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ru-RU" sz="24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с</m:t>
                          </m:r>
                        </m:e>
                      </m:d>
                    </m:oMath>
                  </m:oMathPara>
                </a14:m>
                <a:endParaRPr lang="ru-RU" sz="24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8304" y="2064767"/>
                <a:ext cx="1410386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Скругленный прямоугольник 24"/>
          <p:cNvSpPr/>
          <p:nvPr/>
        </p:nvSpPr>
        <p:spPr>
          <a:xfrm>
            <a:off x="7380312" y="2030257"/>
            <a:ext cx="1338378" cy="58961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833815" y="1933817"/>
                <a:ext cx="1013162" cy="7851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𝑇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ru-RU" sz="24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3815" y="1933817"/>
                <a:ext cx="1013162" cy="78515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Скругленный прямоугольник 27"/>
          <p:cNvSpPr/>
          <p:nvPr/>
        </p:nvSpPr>
        <p:spPr>
          <a:xfrm>
            <a:off x="5802011" y="1897750"/>
            <a:ext cx="1076770" cy="85462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384983" y="3219822"/>
            <a:ext cx="83231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Выразим угловую скорость равномерного движения материальной точки по окружности через </a:t>
            </a:r>
            <a:r>
              <a:rPr lang="ru-RU" sz="2000" dirty="0" smtClean="0"/>
              <a:t>период</a:t>
            </a:r>
            <a:r>
              <a:rPr lang="en-US" sz="2000" dirty="0" smtClean="0"/>
              <a:t> </a:t>
            </a:r>
            <a:r>
              <a:rPr lang="ru-RU" sz="2000" dirty="0" smtClean="0"/>
              <a:t>и частоту вращения:</a:t>
            </a:r>
            <a:endParaRPr lang="ru-RU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619836" y="4190314"/>
                <a:ext cx="277133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000" dirty="0" smtClean="0"/>
                  <a:t>если </a:t>
                </a:r>
                <a14:m>
                  <m:oMath xmlns:m="http://schemas.openxmlformats.org/officeDocument/2006/math">
                    <m:r>
                      <a:rPr lang="ru-RU" sz="2000" b="0" i="0" smtClean="0">
                        <a:latin typeface="Cambria Math"/>
                      </a:rPr>
                      <m:t> </m:t>
                    </m:r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</a:rPr>
                      <m:t>𝑡</m:t>
                    </m:r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</a:rPr>
                      <m:t>𝑇</m:t>
                    </m:r>
                    <m:r>
                      <a:rPr lang="ru-RU" sz="2000" b="0" i="1" smtClean="0">
                        <a:latin typeface="Cambria Math"/>
                      </a:rPr>
                      <m:t>,  </m:t>
                    </m:r>
                    <m:r>
                      <a:rPr lang="ru-RU" sz="2000" b="0" i="1" smtClean="0">
                        <a:latin typeface="Cambria Math"/>
                        <a:ea typeface="Cambria Math"/>
                      </a:rPr>
                      <m:t>то  </m:t>
                    </m:r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𝜑</m:t>
                    </m:r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=2</m:t>
                    </m:r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endParaRPr lang="ru-RU" sz="20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836" y="4190314"/>
                <a:ext cx="2771336" cy="400110"/>
              </a:xfrm>
              <a:prstGeom prst="rect">
                <a:avLst/>
              </a:prstGeom>
              <a:blipFill rotWithShape="1">
                <a:blip r:embed="rId5"/>
                <a:stretch>
                  <a:fillRect l="-2423" t="-7576" b="-2575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Стрелка вправо 30"/>
          <p:cNvSpPr/>
          <p:nvPr/>
        </p:nvSpPr>
        <p:spPr>
          <a:xfrm>
            <a:off x="4597739" y="4238368"/>
            <a:ext cx="544260" cy="3040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405662" y="4056110"/>
                <a:ext cx="1836400" cy="6685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00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𝜔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ru-RU" sz="20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𝑇</m:t>
                          </m:r>
                        </m:den>
                      </m:f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=2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𝜋𝜈</m:t>
                      </m:r>
                    </m:oMath>
                  </m:oMathPara>
                </a14:m>
                <a:endParaRPr lang="ru-RU" sz="20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5662" y="4056110"/>
                <a:ext cx="1836400" cy="66851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Скругленный прямоугольник 32"/>
          <p:cNvSpPr/>
          <p:nvPr/>
        </p:nvSpPr>
        <p:spPr>
          <a:xfrm>
            <a:off x="5405662" y="4056111"/>
            <a:ext cx="1836400" cy="66851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2123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86 0.00555 C 0.0776 0.00555 0.14878 0.11951 0.14878 0.25972 C 0.14878 0.40055 0.0776 0.51544 -0.00886 0.51544 C -0.09601 0.51544 -0.16632 0.40055 -0.16632 0.25972 C -0.16632 0.11951 -0.09601 0.00555 -0.00886 0.00555 Z " pathEditMode="relative" rAng="0" ptsTypes="fffff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4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85 0.00556 C 0.07552 0.00556 0.14532 0.11952 0.14532 0.25973 C 0.14532 0.40056 0.07552 0.51545 -0.00885 0.51545 C -0.09357 0.51545 -0.1618 0.40056 -0.1618 0.25973 C -0.1618 0.11952 -0.09357 0.00556 -0.00885 0.00556 Z " pathEditMode="relative" rAng="0" ptsTypes="fffff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254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85 0.00556 C 0.07726 0.00556 0.1474 0.11952 0.1474 0.25973 C 0.1474 0.40056 0.07726 0.51545 -0.00885 0.51545 C -0.09479 0.51545 -0.16371 0.40056 -0.16371 0.25973 C -0.16371 0.11952 -0.09479 0.00556 -0.00885 0.00556 Z " pathEditMode="relative" rAng="0" ptsTypes="fffff">
                                      <p:cBhvr>
                                        <p:cTn id="2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254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1" presetClass="path" presetSubtype="0" accel="50000" decel="5000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86 0.00556 C 0.07465 0.00556 0.14288 0.11952 0.14288 0.25973 C 0.14288 0.40056 0.07465 0.51545 -0.00886 0.51545 C -0.09254 0.51545 -0.15938 0.40056 -0.15938 0.25973 C -0.15938 0.11952 -0.09254 0.00556 -0.00886 0.00556 Z " pathEditMode="relative" rAng="0" ptsTypes="fffff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254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2" grpId="3" animBg="1"/>
      <p:bldP spid="2" grpId="4" animBg="1"/>
      <p:bldP spid="11" grpId="0"/>
      <p:bldP spid="21" grpId="0"/>
      <p:bldP spid="22" grpId="0"/>
      <p:bldP spid="23" grpId="0" animBg="1"/>
      <p:bldP spid="24" grpId="0"/>
      <p:bldP spid="25" grpId="0" animBg="1"/>
      <p:bldP spid="27" grpId="0"/>
      <p:bldP spid="28" grpId="0" animBg="1"/>
      <p:bldP spid="29" grpId="0"/>
      <p:bldP spid="30" grpId="0"/>
      <p:bldP spid="31" grpId="0" animBg="1"/>
      <p:bldP spid="32" grpId="0"/>
      <p:bldP spid="3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уга 1"/>
          <p:cNvSpPr/>
          <p:nvPr/>
        </p:nvSpPr>
        <p:spPr>
          <a:xfrm>
            <a:off x="335861" y="1333182"/>
            <a:ext cx="1892171" cy="1763836"/>
          </a:xfrm>
          <a:prstGeom prst="arc">
            <a:avLst>
              <a:gd name="adj1" fmla="val 14867218"/>
              <a:gd name="adj2" fmla="val 1130547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 flipV="1">
            <a:off x="577582" y="1333182"/>
            <a:ext cx="570330" cy="166120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/>
          <p:cNvCxnSpPr/>
          <p:nvPr/>
        </p:nvCxnSpPr>
        <p:spPr>
          <a:xfrm flipV="1">
            <a:off x="577582" y="2231620"/>
            <a:ext cx="1650450" cy="76276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 rot="19859940">
            <a:off x="1422249" y="2592925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R</a:t>
            </a:r>
            <a:endParaRPr lang="ru-RU" i="1" dirty="0"/>
          </a:p>
        </p:txBody>
      </p:sp>
      <p:sp>
        <p:nvSpPr>
          <p:cNvPr id="7" name="TextBox 6"/>
          <p:cNvSpPr txBox="1"/>
          <p:nvPr/>
        </p:nvSpPr>
        <p:spPr>
          <a:xfrm>
            <a:off x="504363" y="2912352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O</a:t>
            </a:r>
            <a:endParaRPr lang="ru-RU" i="1" dirty="0"/>
          </a:p>
        </p:txBody>
      </p:sp>
      <p:pic>
        <p:nvPicPr>
          <p:cNvPr id="8" name="Picture 2" descr="C:\Users\user\AppData\Local\Temp\SNAGHTML4a2c9c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12" b="72347"/>
          <a:stretch/>
        </p:blipFill>
        <p:spPr bwMode="auto">
          <a:xfrm rot="848671">
            <a:off x="736547" y="2522063"/>
            <a:ext cx="431172" cy="205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" name="Прямая со стрелкой 20"/>
          <p:cNvCxnSpPr/>
          <p:nvPr/>
        </p:nvCxnSpPr>
        <p:spPr>
          <a:xfrm flipH="1">
            <a:off x="2218013" y="2259298"/>
            <a:ext cx="22859" cy="1085144"/>
          </a:xfrm>
          <a:prstGeom prst="straightConnector1">
            <a:avLst/>
          </a:prstGeom>
          <a:ln w="190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1123335" y="1127385"/>
            <a:ext cx="1055275" cy="205797"/>
          </a:xfrm>
          <a:prstGeom prst="straightConnector1">
            <a:avLst/>
          </a:prstGeom>
          <a:ln w="190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 rot="20115912">
                <a:off x="1102265" y="2925281"/>
                <a:ext cx="42101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00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𝜑</m:t>
                      </m:r>
                    </m:oMath>
                  </m:oMathPara>
                </a14:m>
                <a:endParaRPr lang="ru-RU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115912">
                <a:off x="1102265" y="2925281"/>
                <a:ext cx="421013" cy="400110"/>
              </a:xfrm>
              <a:prstGeom prst="rect">
                <a:avLst/>
              </a:prstGeom>
              <a:blipFill rotWithShape="1">
                <a:blip r:embed="rId3"/>
                <a:stretch>
                  <a:fillRect b="-112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Овал 16"/>
          <p:cNvSpPr/>
          <p:nvPr/>
        </p:nvSpPr>
        <p:spPr>
          <a:xfrm>
            <a:off x="2205172" y="2208760"/>
            <a:ext cx="45719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9" name="Прямая со стрелкой 28"/>
          <p:cNvCxnSpPr/>
          <p:nvPr/>
        </p:nvCxnSpPr>
        <p:spPr>
          <a:xfrm flipH="1">
            <a:off x="1092542" y="1123616"/>
            <a:ext cx="1086069" cy="1277305"/>
          </a:xfrm>
          <a:prstGeom prst="straightConnector1">
            <a:avLst/>
          </a:prstGeom>
          <a:ln>
            <a:solidFill>
              <a:srgbClr val="23F618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 rot="20826924">
                <a:off x="1349436" y="917072"/>
                <a:ext cx="3585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826924">
                <a:off x="1349436" y="917072"/>
                <a:ext cx="358560" cy="369332"/>
              </a:xfrm>
              <a:prstGeom prst="rect">
                <a:avLst/>
              </a:prstGeom>
              <a:blipFill rotWithShape="1">
                <a:blip r:embed="rId4"/>
                <a:stretch>
                  <a:fillRect t="-21918" r="-180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 rot="18525055">
                <a:off x="1304012" y="1354778"/>
                <a:ext cx="4964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1" smtClean="0">
                          <a:latin typeface="Cambria Math"/>
                          <a:ea typeface="Cambria Math"/>
                        </a:rPr>
                        <m:t>Δ</m:t>
                      </m:r>
                      <m:acc>
                        <m:accPr>
                          <m:chr m:val="⃗"/>
                          <m:ctrlPr>
                            <a:rPr lang="el-GR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l-GR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525055">
                <a:off x="1304012" y="1354778"/>
                <a:ext cx="496418" cy="369332"/>
              </a:xfrm>
              <a:prstGeom prst="rect">
                <a:avLst/>
              </a:prstGeom>
              <a:blipFill rotWithShape="1">
                <a:blip r:embed="rId5"/>
                <a:stretch>
                  <a:fillRect t="-35922" r="-2121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Прямая соединительная линия 35"/>
          <p:cNvCxnSpPr/>
          <p:nvPr/>
        </p:nvCxnSpPr>
        <p:spPr>
          <a:xfrm flipV="1">
            <a:off x="577582" y="1512466"/>
            <a:ext cx="1263848" cy="1481917"/>
          </a:xfrm>
          <a:prstGeom prst="line">
            <a:avLst/>
          </a:prstGeom>
          <a:ln w="19050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2203861" y="2670889"/>
                <a:ext cx="3585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3861" y="2670889"/>
                <a:ext cx="358560" cy="369332"/>
              </a:xfrm>
              <a:prstGeom prst="rect">
                <a:avLst/>
              </a:prstGeom>
              <a:blipFill rotWithShape="1">
                <a:blip r:embed="rId6"/>
                <a:stretch>
                  <a:fillRect t="-22951" r="-2586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Прямая со стрелкой 46"/>
          <p:cNvCxnSpPr/>
          <p:nvPr/>
        </p:nvCxnSpPr>
        <p:spPr>
          <a:xfrm flipH="1" flipV="1">
            <a:off x="869548" y="2777591"/>
            <a:ext cx="412398" cy="56685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Равнобедренный треугольник 60"/>
          <p:cNvSpPr/>
          <p:nvPr/>
        </p:nvSpPr>
        <p:spPr>
          <a:xfrm rot="13305226">
            <a:off x="439933" y="1549100"/>
            <a:ext cx="1399281" cy="1705656"/>
          </a:xfrm>
          <a:custGeom>
            <a:avLst/>
            <a:gdLst>
              <a:gd name="connsiteX0" fmla="*/ 0 w 1400459"/>
              <a:gd name="connsiteY0" fmla="*/ 1705656 h 1705656"/>
              <a:gd name="connsiteX1" fmla="*/ 713366 w 1400459"/>
              <a:gd name="connsiteY1" fmla="*/ 0 h 1705656"/>
              <a:gd name="connsiteX2" fmla="*/ 1400459 w 1400459"/>
              <a:gd name="connsiteY2" fmla="*/ 1705656 h 1705656"/>
              <a:gd name="connsiteX3" fmla="*/ 0 w 1400459"/>
              <a:gd name="connsiteY3" fmla="*/ 1705656 h 1705656"/>
              <a:gd name="connsiteX0" fmla="*/ 0 w 1411967"/>
              <a:gd name="connsiteY0" fmla="*/ 1705656 h 1705656"/>
              <a:gd name="connsiteX1" fmla="*/ 713366 w 1411967"/>
              <a:gd name="connsiteY1" fmla="*/ 0 h 1705656"/>
              <a:gd name="connsiteX2" fmla="*/ 1411967 w 1411967"/>
              <a:gd name="connsiteY2" fmla="*/ 1661335 h 1705656"/>
              <a:gd name="connsiteX3" fmla="*/ 0 w 1411967"/>
              <a:gd name="connsiteY3" fmla="*/ 1705656 h 1705656"/>
              <a:gd name="connsiteX0" fmla="*/ 0 w 1399281"/>
              <a:gd name="connsiteY0" fmla="*/ 1705656 h 1705656"/>
              <a:gd name="connsiteX1" fmla="*/ 713366 w 1399281"/>
              <a:gd name="connsiteY1" fmla="*/ 0 h 1705656"/>
              <a:gd name="connsiteX2" fmla="*/ 1399281 w 1399281"/>
              <a:gd name="connsiteY2" fmla="*/ 1647123 h 1705656"/>
              <a:gd name="connsiteX3" fmla="*/ 0 w 1399281"/>
              <a:gd name="connsiteY3" fmla="*/ 1705656 h 1705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99281" h="1705656">
                <a:moveTo>
                  <a:pt x="0" y="1705656"/>
                </a:moveTo>
                <a:lnTo>
                  <a:pt x="713366" y="0"/>
                </a:lnTo>
                <a:lnTo>
                  <a:pt x="1399281" y="1647123"/>
                </a:lnTo>
                <a:lnTo>
                  <a:pt x="0" y="1705656"/>
                </a:lnTo>
                <a:close/>
              </a:path>
            </a:pathLst>
          </a:cu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0" name="Прямая со стрелкой 49"/>
          <p:cNvCxnSpPr/>
          <p:nvPr/>
        </p:nvCxnSpPr>
        <p:spPr>
          <a:xfrm flipH="1">
            <a:off x="1419552" y="1512466"/>
            <a:ext cx="421878" cy="498317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 rot="18537492">
                <a:off x="1616340" y="1653303"/>
                <a:ext cx="3714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ru-RU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537492">
                <a:off x="1616340" y="1653303"/>
                <a:ext cx="371447" cy="369332"/>
              </a:xfrm>
              <a:prstGeom prst="rect">
                <a:avLst/>
              </a:prstGeom>
              <a:blipFill rotWithShape="1">
                <a:blip r:embed="rId7"/>
                <a:stretch>
                  <a:fillRect l="-8046" t="-22989" r="-689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TextBox 54"/>
          <p:cNvSpPr txBox="1"/>
          <p:nvPr/>
        </p:nvSpPr>
        <p:spPr>
          <a:xfrm>
            <a:off x="957526" y="98111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A</a:t>
            </a:r>
            <a:endParaRPr lang="ru-RU" i="1" dirty="0"/>
          </a:p>
        </p:txBody>
      </p:sp>
      <p:sp>
        <p:nvSpPr>
          <p:cNvPr id="56" name="TextBox 55"/>
          <p:cNvSpPr txBox="1"/>
          <p:nvPr/>
        </p:nvSpPr>
        <p:spPr>
          <a:xfrm>
            <a:off x="2250891" y="1979116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A</a:t>
            </a:r>
            <a:r>
              <a:rPr lang="en-US" baseline="-25000" dirty="0" smtClean="0"/>
              <a:t>1</a:t>
            </a:r>
            <a:endParaRPr lang="ru-RU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2746888" y="227023"/>
                <a:ext cx="1293303" cy="8208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ru-RU" sz="2400" b="0" i="1" baseline="-25000" smtClean="0">
                          <a:solidFill>
                            <a:srgbClr val="C00000"/>
                          </a:solidFill>
                          <a:latin typeface="Cambria Math"/>
                        </a:rPr>
                        <m:t>ц</m:t>
                      </m:r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sz="2400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Δ</m:t>
                          </m:r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</m:acc>
                        </m:num>
                        <m:den>
                          <m:r>
                            <m:rPr>
                              <m:sty m:val="p"/>
                            </m:rPr>
                            <a:rPr lang="el-GR" sz="2400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Δ</m:t>
                          </m:r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ru-RU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6888" y="227023"/>
                <a:ext cx="1293303" cy="82086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/>
          <p:cNvSpPr txBox="1"/>
          <p:nvPr/>
        </p:nvSpPr>
        <p:spPr>
          <a:xfrm>
            <a:off x="3855884" y="457679"/>
            <a:ext cx="48810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—</a:t>
            </a:r>
            <a:r>
              <a:rPr lang="en-US" sz="2400" dirty="0" smtClean="0"/>
              <a:t> </a:t>
            </a:r>
            <a:r>
              <a:rPr lang="ru-RU" sz="2400" dirty="0" smtClean="0"/>
              <a:t>центростремительное ускорение</a:t>
            </a:r>
            <a:endParaRPr lang="ru-RU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284190" y="3574789"/>
                <a:ext cx="253606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40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sz="2400" b="0" i="1" baseline="-25000" smtClean="0">
                        <a:solidFill>
                          <a:schemeClr val="tx2"/>
                        </a:solidFill>
                        <a:latin typeface="Cambria Math"/>
                      </a:rPr>
                      <m:t>ц</m:t>
                    </m:r>
                    <m:r>
                      <a:rPr lang="ru-RU" sz="2400" b="0" i="1" smtClean="0">
                        <a:solidFill>
                          <a:schemeClr val="tx2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ru-RU" sz="2400" dirty="0" smtClean="0"/>
                  <a:t>направлено по радиусу к центру окружности</a:t>
                </a:r>
                <a:endParaRPr lang="ru-RU" sz="200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190" y="3574789"/>
                <a:ext cx="2536062" cy="1200329"/>
              </a:xfrm>
              <a:prstGeom prst="rect">
                <a:avLst/>
              </a:prstGeom>
              <a:blipFill rotWithShape="1">
                <a:blip r:embed="rId9"/>
                <a:stretch>
                  <a:fillRect l="-1202" t="-7614" r="-5288" b="-1066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Овал 17"/>
          <p:cNvSpPr/>
          <p:nvPr/>
        </p:nvSpPr>
        <p:spPr>
          <a:xfrm>
            <a:off x="1123335" y="1325937"/>
            <a:ext cx="45719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Равнобедренный треугольник 61"/>
          <p:cNvSpPr/>
          <p:nvPr/>
        </p:nvSpPr>
        <p:spPr>
          <a:xfrm rot="18671886">
            <a:off x="547753" y="1204620"/>
            <a:ext cx="1678629" cy="682208"/>
          </a:xfrm>
          <a:custGeom>
            <a:avLst/>
            <a:gdLst>
              <a:gd name="connsiteX0" fmla="*/ 0 w 1698704"/>
              <a:gd name="connsiteY0" fmla="*/ 714466 h 714466"/>
              <a:gd name="connsiteX1" fmla="*/ 824007 w 1698704"/>
              <a:gd name="connsiteY1" fmla="*/ 0 h 714466"/>
              <a:gd name="connsiteX2" fmla="*/ 1698704 w 1698704"/>
              <a:gd name="connsiteY2" fmla="*/ 714466 h 714466"/>
              <a:gd name="connsiteX3" fmla="*/ 0 w 1698704"/>
              <a:gd name="connsiteY3" fmla="*/ 714466 h 714466"/>
              <a:gd name="connsiteX0" fmla="*/ 0 w 1698704"/>
              <a:gd name="connsiteY0" fmla="*/ 682208 h 682208"/>
              <a:gd name="connsiteX1" fmla="*/ 821863 w 1698704"/>
              <a:gd name="connsiteY1" fmla="*/ 0 h 682208"/>
              <a:gd name="connsiteX2" fmla="*/ 1698704 w 1698704"/>
              <a:gd name="connsiteY2" fmla="*/ 682208 h 682208"/>
              <a:gd name="connsiteX3" fmla="*/ 0 w 1698704"/>
              <a:gd name="connsiteY3" fmla="*/ 682208 h 682208"/>
              <a:gd name="connsiteX0" fmla="*/ 0 w 1646371"/>
              <a:gd name="connsiteY0" fmla="*/ 682208 h 682208"/>
              <a:gd name="connsiteX1" fmla="*/ 821863 w 1646371"/>
              <a:gd name="connsiteY1" fmla="*/ 0 h 682208"/>
              <a:gd name="connsiteX2" fmla="*/ 1646371 w 1646371"/>
              <a:gd name="connsiteY2" fmla="*/ 657130 h 682208"/>
              <a:gd name="connsiteX3" fmla="*/ 0 w 1646371"/>
              <a:gd name="connsiteY3" fmla="*/ 682208 h 682208"/>
              <a:gd name="connsiteX0" fmla="*/ 0 w 1665367"/>
              <a:gd name="connsiteY0" fmla="*/ 682208 h 682208"/>
              <a:gd name="connsiteX1" fmla="*/ 821863 w 1665367"/>
              <a:gd name="connsiteY1" fmla="*/ 0 h 682208"/>
              <a:gd name="connsiteX2" fmla="*/ 1665367 w 1665367"/>
              <a:gd name="connsiteY2" fmla="*/ 655693 h 682208"/>
              <a:gd name="connsiteX3" fmla="*/ 0 w 1665367"/>
              <a:gd name="connsiteY3" fmla="*/ 682208 h 682208"/>
              <a:gd name="connsiteX0" fmla="*/ 0 w 1670029"/>
              <a:gd name="connsiteY0" fmla="*/ 682208 h 682208"/>
              <a:gd name="connsiteX1" fmla="*/ 821863 w 1670029"/>
              <a:gd name="connsiteY1" fmla="*/ 0 h 682208"/>
              <a:gd name="connsiteX2" fmla="*/ 1670029 w 1670029"/>
              <a:gd name="connsiteY2" fmla="*/ 666803 h 682208"/>
              <a:gd name="connsiteX3" fmla="*/ 0 w 1670029"/>
              <a:gd name="connsiteY3" fmla="*/ 682208 h 682208"/>
              <a:gd name="connsiteX0" fmla="*/ 0 w 1678629"/>
              <a:gd name="connsiteY0" fmla="*/ 682208 h 682208"/>
              <a:gd name="connsiteX1" fmla="*/ 821863 w 1678629"/>
              <a:gd name="connsiteY1" fmla="*/ 0 h 682208"/>
              <a:gd name="connsiteX2" fmla="*/ 1678629 w 1678629"/>
              <a:gd name="connsiteY2" fmla="*/ 659274 h 682208"/>
              <a:gd name="connsiteX3" fmla="*/ 0 w 1678629"/>
              <a:gd name="connsiteY3" fmla="*/ 682208 h 68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8629" h="682208">
                <a:moveTo>
                  <a:pt x="0" y="682208"/>
                </a:moveTo>
                <a:lnTo>
                  <a:pt x="821863" y="0"/>
                </a:lnTo>
                <a:lnTo>
                  <a:pt x="1678629" y="659274"/>
                </a:lnTo>
                <a:lnTo>
                  <a:pt x="0" y="682208"/>
                </a:lnTo>
                <a:close/>
              </a:path>
            </a:pathLst>
          </a:cu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3811336" y="1230283"/>
                <a:ext cx="43514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Δ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𝐴𝑂𝐴</m:t>
                    </m:r>
                    <m:r>
                      <a:rPr lang="en-US" sz="2400" b="0" i="1" baseline="-25000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1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∼</m:t>
                    </m:r>
                    <m:r>
                      <m:rPr>
                        <m:sty m:val="p"/>
                      </m:rPr>
                      <a:rPr lang="el-GR" sz="24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Δ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𝐴𝐵𝐶</m:t>
                    </m:r>
                  </m:oMath>
                </a14:m>
                <a:r>
                  <a:rPr lang="ru-RU" sz="2400" dirty="0" smtClean="0">
                    <a:solidFill>
                      <a:schemeClr val="tx2"/>
                    </a:solidFill>
                  </a:rPr>
                  <a:t> (по трем углам)</a:t>
                </a:r>
                <a:endParaRPr lang="ru-RU" sz="24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1336" y="1230283"/>
                <a:ext cx="4351448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280" t="-10526" r="-1261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TextBox 63"/>
          <p:cNvSpPr txBox="1"/>
          <p:nvPr/>
        </p:nvSpPr>
        <p:spPr>
          <a:xfrm>
            <a:off x="2107082" y="848893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B</a:t>
            </a:r>
            <a:endParaRPr lang="ru-RU" i="1" dirty="0"/>
          </a:p>
        </p:txBody>
      </p:sp>
      <p:sp>
        <p:nvSpPr>
          <p:cNvPr id="65" name="TextBox 64"/>
          <p:cNvSpPr txBox="1"/>
          <p:nvPr/>
        </p:nvSpPr>
        <p:spPr>
          <a:xfrm>
            <a:off x="816748" y="210317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C</a:t>
            </a:r>
            <a:endParaRPr lang="ru-RU" i="1" dirty="0"/>
          </a:p>
        </p:txBody>
      </p:sp>
      <p:sp>
        <p:nvSpPr>
          <p:cNvPr id="68" name="Стрелка вниз 67"/>
          <p:cNvSpPr/>
          <p:nvPr/>
        </p:nvSpPr>
        <p:spPr>
          <a:xfrm>
            <a:off x="5618973" y="1830409"/>
            <a:ext cx="504056" cy="5862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3898642" y="2498792"/>
                <a:ext cx="1682255" cy="7862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sz="2400" i="1" smtClean="0">
                              <a:latin typeface="Cambria Math"/>
                              <a:ea typeface="Cambria Math"/>
                            </a:rPr>
                            <m:t>Δ</m:t>
                          </m:r>
                          <m:r>
                            <a:rPr lang="el-GR" sz="240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num>
                        <m:den>
                          <m:r>
                            <a:rPr lang="ru-RU" sz="240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den>
                      </m:f>
                      <m:r>
                        <a:rPr lang="ru-RU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400" b="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  <m:r>
                            <a:rPr lang="ru-RU" sz="2400" b="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m:rPr>
                              <m:sty m:val="p"/>
                            </m:rPr>
                            <a:rPr lang="el-GR" sz="2400" b="0" i="1" smtClean="0">
                              <a:latin typeface="Cambria Math"/>
                              <a:ea typeface="Cambria Math"/>
                            </a:rPr>
                            <m:t>Δ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8642" y="2498792"/>
                <a:ext cx="1682255" cy="786241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Стрелка вправо 69"/>
          <p:cNvSpPr/>
          <p:nvPr/>
        </p:nvSpPr>
        <p:spPr>
          <a:xfrm>
            <a:off x="5700056" y="2777592"/>
            <a:ext cx="432048" cy="3352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6306692" y="2498856"/>
                <a:ext cx="1530932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sz="2400" i="1" smtClean="0">
                              <a:latin typeface="Cambria Math"/>
                              <a:ea typeface="Cambria Math"/>
                            </a:rPr>
                            <m:t>Δ</m:t>
                          </m:r>
                          <m:r>
                            <a:rPr lang="el-GR" sz="240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sz="2400" i="1" smtClean="0">
                              <a:latin typeface="Cambria Math"/>
                              <a:ea typeface="Cambria Math"/>
                            </a:rPr>
                            <m:t>Δ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  <m:r>
                        <a:rPr lang="ru-RU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400" b="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  <m:r>
                            <a:rPr lang="ru-RU" sz="2400" b="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l-GR" sz="2400" b="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6692" y="2498856"/>
                <a:ext cx="1530932" cy="786177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4006975" y="3540952"/>
                <a:ext cx="1433534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𝑎</m:t>
                      </m:r>
                      <m:r>
                        <a:rPr lang="ru-RU" sz="2800" b="0" i="1" baseline="-25000" smtClean="0">
                          <a:solidFill>
                            <a:schemeClr val="tx2"/>
                          </a:solidFill>
                          <a:latin typeface="Cambria Math"/>
                        </a:rPr>
                        <m:t>ц</m:t>
                      </m:r>
                      <m:r>
                        <a:rPr lang="en-US" sz="28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8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  <m:sup>
                              <m:r>
                                <a:rPr lang="en-US" sz="28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ru-RU" sz="28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6975" y="3540952"/>
                <a:ext cx="1433534" cy="954107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6198970" y="3756397"/>
                <a:ext cx="174637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𝑎</m:t>
                      </m:r>
                      <m:r>
                        <a:rPr lang="ru-RU" sz="2800" b="0" i="1" baseline="-25000" smtClean="0">
                          <a:solidFill>
                            <a:schemeClr val="tx2"/>
                          </a:solidFill>
                          <a:latin typeface="Cambria Math"/>
                        </a:rPr>
                        <m:t>ц</m:t>
                      </m:r>
                      <m:r>
                        <a:rPr lang="en-US" sz="28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  <m:sup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8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𝑅</m:t>
                      </m:r>
                    </m:oMath>
                  </m:oMathPara>
                </a14:m>
                <a:endParaRPr lang="ru-RU" sz="28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8970" y="3756397"/>
                <a:ext cx="1746376" cy="523220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Скругленный прямоугольник 75"/>
          <p:cNvSpPr/>
          <p:nvPr/>
        </p:nvSpPr>
        <p:spPr>
          <a:xfrm>
            <a:off x="4036443" y="3540953"/>
            <a:ext cx="1404066" cy="107722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6292644" y="3756397"/>
            <a:ext cx="1559028" cy="52322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1588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95062E-6 L -0.12222 -0.1824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11" y="-9136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8" presetClass="entr" presetSubtype="1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50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000"/>
                            </p:stCondLst>
                            <p:childTnLst>
                              <p:par>
                                <p:cTn id="1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2500"/>
                            </p:stCondLst>
                            <p:childTnLst>
                              <p:par>
                                <p:cTn id="1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9" grpId="0"/>
      <p:bldP spid="33" grpId="0"/>
      <p:bldP spid="34" grpId="0"/>
      <p:bldP spid="45" grpId="0"/>
      <p:bldP spid="45" grpId="1"/>
      <p:bldP spid="61" grpId="0" animBg="1"/>
      <p:bldP spid="61" grpId="1" animBg="1"/>
      <p:bldP spid="54" grpId="0"/>
      <p:bldP spid="57" grpId="0"/>
      <p:bldP spid="58" grpId="0"/>
      <p:bldP spid="59" grpId="0"/>
      <p:bldP spid="62" grpId="0" animBg="1"/>
      <p:bldP spid="62" grpId="1" animBg="1"/>
      <p:bldP spid="63" grpId="0"/>
      <p:bldP spid="64" grpId="0"/>
      <p:bldP spid="65" grpId="0"/>
      <p:bldP spid="68" grpId="0" animBg="1"/>
      <p:bldP spid="69" grpId="0"/>
      <p:bldP spid="70" grpId="0" animBg="1"/>
      <p:bldP spid="71" grpId="0"/>
      <p:bldP spid="74" grpId="0"/>
      <p:bldP spid="75" grpId="0"/>
      <p:bldP spid="76" grpId="0" animBg="1"/>
      <p:bldP spid="7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7372" y="108611"/>
            <a:ext cx="69990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Равномерное движение тела по окружности</a:t>
            </a:r>
            <a:endParaRPr lang="ru-RU" sz="2800" dirty="0">
              <a:solidFill>
                <a:schemeClr val="tx2"/>
              </a:solidFill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flipH="1">
            <a:off x="1398686" y="657510"/>
            <a:ext cx="515712" cy="5400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flipH="1">
            <a:off x="2994518" y="657510"/>
            <a:ext cx="324036" cy="17281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5533463" y="657932"/>
            <a:ext cx="538733" cy="17281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7314998" y="657932"/>
            <a:ext cx="360040" cy="57564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537961" y="657510"/>
            <a:ext cx="6694" cy="29943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58214" y="1223303"/>
            <a:ext cx="22809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Линейная скорость</a:t>
            </a:r>
            <a:endParaRPr lang="ru-RU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773237" y="1592151"/>
                <a:ext cx="1126590" cy="7935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ru-RU" sz="2400" b="0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ru-RU" sz="2400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𝑙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sz="2400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Δ</m:t>
                          </m:r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ru-RU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237" y="1592151"/>
                <a:ext cx="1126590" cy="793551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6810942" y="1261455"/>
            <a:ext cx="20374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Угловая скорость</a:t>
            </a:r>
            <a:endParaRPr lang="ru-RU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163681" y="1630787"/>
                <a:ext cx="1281056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𝜔</m:t>
                      </m:r>
                      <m:r>
                        <a:rPr lang="ru-RU" sz="2400" b="0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ru-RU" sz="2400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sz="2400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Δ</m:t>
                          </m:r>
                          <m:r>
                            <a:rPr lang="el-GR" sz="2400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𝜑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sz="2400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Δ</m:t>
                          </m:r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ru-RU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3681" y="1630787"/>
                <a:ext cx="1281056" cy="7861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1871950" y="2431193"/>
            <a:ext cx="21693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Период вращения</a:t>
            </a:r>
            <a:endParaRPr lang="ru-RU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393311" y="2807217"/>
                <a:ext cx="1076769" cy="7570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𝑇</m:t>
                      </m:r>
                      <m:r>
                        <a:rPr lang="ru-RU" sz="2400" b="0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ru-RU" sz="2400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ru-RU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3311" y="2807217"/>
                <a:ext cx="1076769" cy="75706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5212460" y="2407107"/>
            <a:ext cx="21668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Частота вращения</a:t>
            </a:r>
            <a:endParaRPr lang="ru-RU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757512" y="2807217"/>
                <a:ext cx="1053430" cy="7813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𝜈</m:t>
                      </m:r>
                      <m:r>
                        <a:rPr lang="ru-RU" sz="2400" b="0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ru-RU" sz="2400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𝑁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ru-RU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7512" y="2807217"/>
                <a:ext cx="1053430" cy="78136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>
            <a:off x="2619749" y="3764239"/>
            <a:ext cx="38329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Центростремительное ускорение</a:t>
            </a:r>
            <a:endParaRPr lang="ru-RU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3911379" y="4076663"/>
                <a:ext cx="1253164" cy="8310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𝑎</m:t>
                      </m:r>
                      <m:r>
                        <a:rPr lang="ru-RU" sz="2400" b="0" i="1" baseline="-25000" smtClean="0">
                          <a:solidFill>
                            <a:srgbClr val="C00000"/>
                          </a:solidFill>
                          <a:latin typeface="Cambria Math"/>
                        </a:rPr>
                        <m:t>ц</m:t>
                      </m:r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ru-RU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1379" y="4076663"/>
                <a:ext cx="1253164" cy="83106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4624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  <p:bldP spid="15" grpId="0"/>
      <p:bldP spid="17" grpId="0"/>
      <p:bldP spid="18" grpId="0"/>
      <p:bldP spid="21" grpId="0"/>
      <p:bldP spid="25" grpId="0"/>
      <p:bldP spid="26" grpId="0"/>
      <p:bldP spid="27" grpId="0"/>
      <p:bldP spid="30" grpId="0"/>
      <p:bldP spid="33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1970</TotalTime>
  <Words>627</Words>
  <Application>Microsoft Office PowerPoint</Application>
  <PresentationFormat>Экран (16:9)</PresentationFormat>
  <Paragraphs>135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61</cp:revision>
  <dcterms:created xsi:type="dcterms:W3CDTF">2013-10-17T08:48:59Z</dcterms:created>
  <dcterms:modified xsi:type="dcterms:W3CDTF">2013-10-29T07:51:17Z</dcterms:modified>
</cp:coreProperties>
</file>